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57" r:id="rId3"/>
    <p:sldId id="258" r:id="rId4"/>
    <p:sldId id="259" r:id="rId5"/>
    <p:sldId id="260" r:id="rId6"/>
    <p:sldId id="263" r:id="rId7"/>
    <p:sldId id="267" r:id="rId8"/>
    <p:sldId id="261" r:id="rId9"/>
    <p:sldId id="262" r:id="rId10"/>
    <p:sldId id="264" r:id="rId11"/>
    <p:sldId id="266" r:id="rId12"/>
    <p:sldId id="268" r:id="rId13"/>
    <p:sldId id="269" r:id="rId14"/>
    <p:sldId id="270" r:id="rId15"/>
    <p:sldId id="271" r:id="rId16"/>
    <p:sldId id="276" r:id="rId17"/>
    <p:sldId id="273" r:id="rId18"/>
    <p:sldId id="274" r:id="rId19"/>
    <p:sldId id="275" r:id="rId20"/>
  </p:sldIdLst>
  <p:sldSz cx="9144000" cy="6858000" type="screen4x3"/>
  <p:notesSz cx="6856413" cy="9713913"/>
  <p:defaultTextStyle>
    <a:defPPr>
      <a:defRPr lang="it-IT"/>
    </a:defPPr>
    <a:lvl1pPr algn="l" rtl="0" fontAlgn="base">
      <a:spcBef>
        <a:spcPct val="0"/>
      </a:spcBef>
      <a:spcAft>
        <a:spcPct val="0"/>
      </a:spcAft>
      <a:defRPr sz="3600" kern="1200">
        <a:solidFill>
          <a:schemeClr val="tx1"/>
        </a:solidFill>
        <a:latin typeface="Minya Nouvelle" pitchFamily="2" charset="0"/>
        <a:ea typeface="+mn-ea"/>
        <a:cs typeface="+mn-cs"/>
      </a:defRPr>
    </a:lvl1pPr>
    <a:lvl2pPr marL="457200" algn="l" rtl="0" fontAlgn="base">
      <a:spcBef>
        <a:spcPct val="0"/>
      </a:spcBef>
      <a:spcAft>
        <a:spcPct val="0"/>
      </a:spcAft>
      <a:defRPr sz="3600" kern="1200">
        <a:solidFill>
          <a:schemeClr val="tx1"/>
        </a:solidFill>
        <a:latin typeface="Minya Nouvelle" pitchFamily="2" charset="0"/>
        <a:ea typeface="+mn-ea"/>
        <a:cs typeface="+mn-cs"/>
      </a:defRPr>
    </a:lvl2pPr>
    <a:lvl3pPr marL="914400" algn="l" rtl="0" fontAlgn="base">
      <a:spcBef>
        <a:spcPct val="0"/>
      </a:spcBef>
      <a:spcAft>
        <a:spcPct val="0"/>
      </a:spcAft>
      <a:defRPr sz="3600" kern="1200">
        <a:solidFill>
          <a:schemeClr val="tx1"/>
        </a:solidFill>
        <a:latin typeface="Minya Nouvelle" pitchFamily="2" charset="0"/>
        <a:ea typeface="+mn-ea"/>
        <a:cs typeface="+mn-cs"/>
      </a:defRPr>
    </a:lvl3pPr>
    <a:lvl4pPr marL="1371600" algn="l" rtl="0" fontAlgn="base">
      <a:spcBef>
        <a:spcPct val="0"/>
      </a:spcBef>
      <a:spcAft>
        <a:spcPct val="0"/>
      </a:spcAft>
      <a:defRPr sz="3600" kern="1200">
        <a:solidFill>
          <a:schemeClr val="tx1"/>
        </a:solidFill>
        <a:latin typeface="Minya Nouvelle" pitchFamily="2" charset="0"/>
        <a:ea typeface="+mn-ea"/>
        <a:cs typeface="+mn-cs"/>
      </a:defRPr>
    </a:lvl4pPr>
    <a:lvl5pPr marL="1828800" algn="l" rtl="0" fontAlgn="base">
      <a:spcBef>
        <a:spcPct val="0"/>
      </a:spcBef>
      <a:spcAft>
        <a:spcPct val="0"/>
      </a:spcAft>
      <a:defRPr sz="3600" kern="1200">
        <a:solidFill>
          <a:schemeClr val="tx1"/>
        </a:solidFill>
        <a:latin typeface="Minya Nouvelle" pitchFamily="2" charset="0"/>
        <a:ea typeface="+mn-ea"/>
        <a:cs typeface="+mn-cs"/>
      </a:defRPr>
    </a:lvl5pPr>
    <a:lvl6pPr marL="2286000" algn="l" defTabSz="914400" rtl="0" eaLnBrk="1" latinLnBrk="0" hangingPunct="1">
      <a:defRPr sz="3600" kern="1200">
        <a:solidFill>
          <a:schemeClr val="tx1"/>
        </a:solidFill>
        <a:latin typeface="Minya Nouvelle" pitchFamily="2" charset="0"/>
        <a:ea typeface="+mn-ea"/>
        <a:cs typeface="+mn-cs"/>
      </a:defRPr>
    </a:lvl6pPr>
    <a:lvl7pPr marL="2743200" algn="l" defTabSz="914400" rtl="0" eaLnBrk="1" latinLnBrk="0" hangingPunct="1">
      <a:defRPr sz="3600" kern="1200">
        <a:solidFill>
          <a:schemeClr val="tx1"/>
        </a:solidFill>
        <a:latin typeface="Minya Nouvelle" pitchFamily="2" charset="0"/>
        <a:ea typeface="+mn-ea"/>
        <a:cs typeface="+mn-cs"/>
      </a:defRPr>
    </a:lvl7pPr>
    <a:lvl8pPr marL="3200400" algn="l" defTabSz="914400" rtl="0" eaLnBrk="1" latinLnBrk="0" hangingPunct="1">
      <a:defRPr sz="3600" kern="1200">
        <a:solidFill>
          <a:schemeClr val="tx1"/>
        </a:solidFill>
        <a:latin typeface="Minya Nouvelle" pitchFamily="2" charset="0"/>
        <a:ea typeface="+mn-ea"/>
        <a:cs typeface="+mn-cs"/>
      </a:defRPr>
    </a:lvl8pPr>
    <a:lvl9pPr marL="3657600" algn="l" defTabSz="914400" rtl="0" eaLnBrk="1" latinLnBrk="0" hangingPunct="1">
      <a:defRPr sz="3600" kern="1200">
        <a:solidFill>
          <a:schemeClr val="tx1"/>
        </a:solidFill>
        <a:latin typeface="Minya Nouvelle" pitchFamily="2"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00" autoAdjust="0"/>
    <p:restoredTop sz="90929"/>
  </p:normalViewPr>
  <p:slideViewPr>
    <p:cSldViewPr>
      <p:cViewPr>
        <p:scale>
          <a:sx n="75" d="100"/>
          <a:sy n="75" d="100"/>
        </p:scale>
        <p:origin x="-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it-IT"/>
          </a:p>
        </p:txBody>
      </p:sp>
      <p:sp>
        <p:nvSpPr>
          <p:cNvPr id="25603" name="Rectangle 3"/>
          <p:cNvSpPr>
            <a:spLocks noGrp="1" noChangeArrowheads="1"/>
          </p:cNvSpPr>
          <p:nvPr>
            <p:ph type="dt" sz="quarter" idx="1"/>
          </p:nvPr>
        </p:nvSpPr>
        <p:spPr bwMode="auto">
          <a:xfrm>
            <a:off x="3884613"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it-IT"/>
          </a:p>
        </p:txBody>
      </p:sp>
      <p:sp>
        <p:nvSpPr>
          <p:cNvPr id="25604" name="Rectangle 4"/>
          <p:cNvSpPr>
            <a:spLocks noGrp="1" noChangeArrowheads="1"/>
          </p:cNvSpPr>
          <p:nvPr>
            <p:ph type="ftr" sz="quarter" idx="2"/>
          </p:nvPr>
        </p:nvSpPr>
        <p:spPr bwMode="auto">
          <a:xfrm>
            <a:off x="0" y="9228138"/>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it-IT"/>
          </a:p>
        </p:txBody>
      </p:sp>
      <p:sp>
        <p:nvSpPr>
          <p:cNvPr id="25605" name="Rectangle 5"/>
          <p:cNvSpPr>
            <a:spLocks noGrp="1" noChangeArrowheads="1"/>
          </p:cNvSpPr>
          <p:nvPr>
            <p:ph type="sldNum" sz="quarter" idx="3"/>
          </p:nvPr>
        </p:nvSpPr>
        <p:spPr bwMode="auto">
          <a:xfrm>
            <a:off x="3884613" y="9228138"/>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7CA2C15-19CA-4E17-8D94-2E148C3CDB2B}" type="slidenum">
              <a:rPr lang="it-IT"/>
              <a:pPr/>
              <a:t>‹N›</a:t>
            </a:fld>
            <a:endParaRPr lang="it-IT"/>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24598505-CE5E-44E9-B464-51F287479B5F}"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155D675D-81D5-4551-B287-2BA267092077}"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4D7AAF36-02FE-4CA7-9404-CA968759DF09}"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9823AC94-6105-467A-9C8A-EC5BA9958934}"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AE9EF243-3B8D-495E-B293-3AC335EE2F21}"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6F253B91-6C29-4F52-AEB7-33CEA2C75C62}"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FE835372-56A7-47C4-B08F-103E71CA4BE3}"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D6477B7C-A144-43F4-A9AF-11A206097C10}"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2DC9FB9A-7737-49B2-9AEF-B3F71891543D}"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83C258AD-3550-474D-A706-1FCDD2F818D3}"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B465A901-2108-49CE-B7FB-A6144FA33A68}"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1C2DB89F-1E10-4894-B543-04BABBB814B1}"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1.jpeg"/><Relationship Id="rId5" Type="http://schemas.openxmlformats.org/officeDocument/2006/relationships/oleObject" Target="../embeddings/oleObject1.bin"/><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2" Type="http://schemas.openxmlformats.org/officeDocument/2006/relationships/hyperlink" Target="http://www.mi.infm.it/manini/dida/BlackBody.html"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2" Type="http://schemas.openxmlformats.org/officeDocument/2006/relationships/hyperlink" Target="http://lectureonline.cl.msu.edu/~mmp/kap28/PhotoEffect/photo.ht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gif"/></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4.png"/><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2" Type="http://schemas.openxmlformats.org/officeDocument/2006/relationships/hyperlink" Target="http://yepes.rice.edu/PhysicsApplets/WavePacket.html"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gif"/></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838200"/>
            <a:ext cx="7772400" cy="1143000"/>
          </a:xfrm>
        </p:spPr>
        <p:txBody>
          <a:bodyPr/>
          <a:lstStyle/>
          <a:p>
            <a:r>
              <a:rPr lang="it-IT" sz="7200">
                <a:solidFill>
                  <a:srgbClr val="FF0000"/>
                </a:solidFill>
                <a:latin typeface="Showcard Gothic" pitchFamily="82" charset="0"/>
              </a:rPr>
              <a:t>Fisica 24 ore</a:t>
            </a:r>
          </a:p>
        </p:txBody>
      </p:sp>
      <p:sp>
        <p:nvSpPr>
          <p:cNvPr id="2051" name="Rectangle 3"/>
          <p:cNvSpPr>
            <a:spLocks noGrp="1" noChangeArrowheads="1"/>
          </p:cNvSpPr>
          <p:nvPr>
            <p:ph type="subTitle" idx="1"/>
          </p:nvPr>
        </p:nvSpPr>
        <p:spPr>
          <a:xfrm>
            <a:off x="1371600" y="2286000"/>
            <a:ext cx="6400800" cy="685800"/>
          </a:xfrm>
        </p:spPr>
        <p:txBody>
          <a:bodyPr/>
          <a:lstStyle/>
          <a:p>
            <a:r>
              <a:rPr lang="it-IT">
                <a:solidFill>
                  <a:srgbClr val="0066FF"/>
                </a:solidFill>
                <a:latin typeface="Minya Nouvelle" pitchFamily="2" charset="0"/>
              </a:rPr>
              <a:t>La Fisica del Microcosmo</a:t>
            </a:r>
            <a:endParaRPr lang="it-IT">
              <a:latin typeface="Minya Nouvelle" pitchFamily="2" charset="0"/>
            </a:endParaRPr>
          </a:p>
        </p:txBody>
      </p:sp>
      <p:sp>
        <p:nvSpPr>
          <p:cNvPr id="2052" name="Text Box 4"/>
          <p:cNvSpPr txBox="1">
            <a:spLocks noChangeArrowheads="1"/>
          </p:cNvSpPr>
          <p:nvPr/>
        </p:nvSpPr>
        <p:spPr bwMode="auto">
          <a:xfrm>
            <a:off x="1905000" y="3276600"/>
            <a:ext cx="5257800" cy="457200"/>
          </a:xfrm>
          <a:prstGeom prst="rect">
            <a:avLst/>
          </a:prstGeom>
          <a:noFill/>
          <a:ln w="9525">
            <a:noFill/>
            <a:miter lim="800000"/>
            <a:headEnd/>
            <a:tailEnd/>
          </a:ln>
          <a:effectLst/>
        </p:spPr>
        <p:txBody>
          <a:bodyPr>
            <a:spAutoFit/>
          </a:bodyPr>
          <a:lstStyle/>
          <a:p>
            <a:endParaRPr lang="it-IT"/>
          </a:p>
        </p:txBody>
      </p:sp>
      <p:sp>
        <p:nvSpPr>
          <p:cNvPr id="2054" name="Text Box 6"/>
          <p:cNvSpPr txBox="1">
            <a:spLocks noChangeArrowheads="1"/>
          </p:cNvSpPr>
          <p:nvPr/>
        </p:nvSpPr>
        <p:spPr bwMode="auto">
          <a:xfrm>
            <a:off x="1676400" y="3733800"/>
            <a:ext cx="5807075" cy="1187450"/>
          </a:xfrm>
          <a:prstGeom prst="rect">
            <a:avLst/>
          </a:prstGeom>
          <a:noFill/>
          <a:ln w="9525">
            <a:noFill/>
            <a:miter lim="800000"/>
            <a:headEnd/>
            <a:tailEnd/>
          </a:ln>
          <a:effectLst/>
        </p:spPr>
        <p:txBody>
          <a:bodyPr>
            <a:spAutoFit/>
          </a:bodyPr>
          <a:lstStyle/>
          <a:p>
            <a:pPr algn="ctr"/>
            <a:r>
              <a:rPr lang="it-IT" sz="2400">
                <a:solidFill>
                  <a:srgbClr val="0066FF"/>
                </a:solidFill>
              </a:rPr>
              <a:t>Principi e Strumenti alla base della Fisica delle Particelle Elementari e Interazioni Fondamentali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2" name="Text Box 8"/>
          <p:cNvSpPr txBox="1">
            <a:spLocks noChangeArrowheads="1"/>
          </p:cNvSpPr>
          <p:nvPr/>
        </p:nvSpPr>
        <p:spPr bwMode="auto">
          <a:xfrm>
            <a:off x="1050925" y="576263"/>
            <a:ext cx="7407275" cy="822325"/>
          </a:xfrm>
          <a:prstGeom prst="rect">
            <a:avLst/>
          </a:prstGeom>
          <a:noFill/>
          <a:ln w="9525">
            <a:noFill/>
            <a:miter lim="800000"/>
            <a:headEnd/>
            <a:tailEnd/>
          </a:ln>
          <a:effectLst/>
        </p:spPr>
        <p:txBody>
          <a:bodyPr>
            <a:spAutoFit/>
          </a:bodyPr>
          <a:lstStyle/>
          <a:p>
            <a:pPr algn="r"/>
            <a:r>
              <a:rPr lang="it-IT" sz="2400"/>
              <a:t>Fisica delle Particelle Elementari e delle Interazioni Fondamentali</a:t>
            </a:r>
          </a:p>
        </p:txBody>
      </p:sp>
      <p:sp>
        <p:nvSpPr>
          <p:cNvPr id="11271" name="Text Box 7"/>
          <p:cNvSpPr txBox="1">
            <a:spLocks noChangeArrowheads="1"/>
          </p:cNvSpPr>
          <p:nvPr/>
        </p:nvSpPr>
        <p:spPr bwMode="auto">
          <a:xfrm>
            <a:off x="609600" y="2286000"/>
            <a:ext cx="3749675" cy="822325"/>
          </a:xfrm>
          <a:prstGeom prst="rect">
            <a:avLst/>
          </a:prstGeom>
          <a:noFill/>
          <a:ln w="9525">
            <a:noFill/>
            <a:miter lim="800000"/>
            <a:headEnd/>
            <a:tailEnd/>
          </a:ln>
          <a:effectLst/>
        </p:spPr>
        <p:txBody>
          <a:bodyPr>
            <a:spAutoFit/>
          </a:bodyPr>
          <a:lstStyle/>
          <a:p>
            <a:r>
              <a:rPr lang="it-IT" sz="2400"/>
              <a:t>Di cosa è fatta la materia che ci circonda?</a:t>
            </a:r>
          </a:p>
        </p:txBody>
      </p:sp>
      <p:sp>
        <p:nvSpPr>
          <p:cNvPr id="11270" name="Text Box 6"/>
          <p:cNvSpPr txBox="1">
            <a:spLocks noChangeArrowheads="1"/>
          </p:cNvSpPr>
          <p:nvPr/>
        </p:nvSpPr>
        <p:spPr bwMode="auto">
          <a:xfrm>
            <a:off x="4572000" y="2133600"/>
            <a:ext cx="4130675" cy="1187450"/>
          </a:xfrm>
          <a:prstGeom prst="rect">
            <a:avLst/>
          </a:prstGeom>
          <a:noFill/>
          <a:ln w="9525">
            <a:noFill/>
            <a:miter lim="800000"/>
            <a:headEnd/>
            <a:tailEnd/>
          </a:ln>
          <a:effectLst/>
        </p:spPr>
        <p:txBody>
          <a:bodyPr>
            <a:spAutoFit/>
          </a:bodyPr>
          <a:lstStyle/>
          <a:p>
            <a:r>
              <a:rPr lang="it-IT" sz="2400"/>
              <a:t>Quale origine hanno le forze che tengono insieme i componenti della materia?</a:t>
            </a:r>
          </a:p>
        </p:txBody>
      </p:sp>
      <p:grpSp>
        <p:nvGrpSpPr>
          <p:cNvPr id="11267" name="Group 3"/>
          <p:cNvGrpSpPr>
            <a:grpSpLocks/>
          </p:cNvGrpSpPr>
          <p:nvPr/>
        </p:nvGrpSpPr>
        <p:grpSpPr bwMode="auto">
          <a:xfrm>
            <a:off x="914400" y="3733800"/>
            <a:ext cx="3182938" cy="1905000"/>
            <a:chOff x="576" y="2352"/>
            <a:chExt cx="2005" cy="1200"/>
          </a:xfrm>
        </p:grpSpPr>
        <p:sp>
          <p:nvSpPr>
            <p:cNvPr id="11269" name="AutoShape 5"/>
            <p:cNvSpPr>
              <a:spLocks noChangeArrowheads="1"/>
            </p:cNvSpPr>
            <p:nvPr/>
          </p:nvSpPr>
          <p:spPr bwMode="auto">
            <a:xfrm>
              <a:off x="1344" y="2352"/>
              <a:ext cx="480" cy="615"/>
            </a:xfrm>
            <a:prstGeom prst="downArrow">
              <a:avLst>
                <a:gd name="adj1" fmla="val 50000"/>
                <a:gd name="adj2" fmla="val 32031"/>
              </a:avLst>
            </a:prstGeom>
            <a:solidFill>
              <a:schemeClr val="accent1"/>
            </a:solidFill>
            <a:ln w="9525">
              <a:solidFill>
                <a:schemeClr val="tx1"/>
              </a:solidFill>
              <a:miter lim="800000"/>
              <a:headEnd/>
              <a:tailEnd/>
            </a:ln>
            <a:effectLst/>
          </p:spPr>
          <p:txBody>
            <a:bodyPr wrap="none" anchor="ctr"/>
            <a:lstStyle/>
            <a:p>
              <a:endParaRPr lang="it-IT"/>
            </a:p>
          </p:txBody>
        </p:sp>
        <p:sp>
          <p:nvSpPr>
            <p:cNvPr id="11268" name="Text Box 4"/>
            <p:cNvSpPr txBox="1">
              <a:spLocks noChangeArrowheads="1"/>
            </p:cNvSpPr>
            <p:nvPr/>
          </p:nvSpPr>
          <p:spPr bwMode="auto">
            <a:xfrm>
              <a:off x="576" y="3264"/>
              <a:ext cx="2005" cy="288"/>
            </a:xfrm>
            <a:prstGeom prst="rect">
              <a:avLst/>
            </a:prstGeom>
            <a:noFill/>
            <a:ln w="9525">
              <a:noFill/>
              <a:miter lim="800000"/>
              <a:headEnd/>
              <a:tailEnd/>
            </a:ln>
            <a:effectLst/>
          </p:spPr>
          <p:txBody>
            <a:bodyPr wrap="none">
              <a:spAutoFit/>
            </a:bodyPr>
            <a:lstStyle/>
            <a:p>
              <a:r>
                <a:rPr lang="it-IT" sz="2400"/>
                <a:t>Particelle Elementari</a:t>
              </a:r>
            </a:p>
          </p:txBody>
        </p:sp>
      </p:grpSp>
      <p:grpSp>
        <p:nvGrpSpPr>
          <p:cNvPr id="11264" name="Group 0"/>
          <p:cNvGrpSpPr>
            <a:grpSpLocks/>
          </p:cNvGrpSpPr>
          <p:nvPr/>
        </p:nvGrpSpPr>
        <p:grpSpPr bwMode="auto">
          <a:xfrm>
            <a:off x="5410200" y="3733800"/>
            <a:ext cx="2454275" cy="2771775"/>
            <a:chOff x="3408" y="2352"/>
            <a:chExt cx="1546" cy="1746"/>
          </a:xfrm>
        </p:grpSpPr>
        <p:sp>
          <p:nvSpPr>
            <p:cNvPr id="11266" name="AutoShape 2"/>
            <p:cNvSpPr>
              <a:spLocks noChangeArrowheads="1"/>
            </p:cNvSpPr>
            <p:nvPr/>
          </p:nvSpPr>
          <p:spPr bwMode="auto">
            <a:xfrm>
              <a:off x="3984" y="2352"/>
              <a:ext cx="432" cy="615"/>
            </a:xfrm>
            <a:prstGeom prst="downArrow">
              <a:avLst>
                <a:gd name="adj1" fmla="val 50000"/>
                <a:gd name="adj2" fmla="val 35590"/>
              </a:avLst>
            </a:prstGeom>
            <a:solidFill>
              <a:schemeClr val="accent1"/>
            </a:solidFill>
            <a:ln w="9525">
              <a:solidFill>
                <a:schemeClr val="tx1"/>
              </a:solidFill>
              <a:miter lim="800000"/>
              <a:headEnd/>
              <a:tailEnd/>
            </a:ln>
            <a:effectLst/>
          </p:spPr>
          <p:txBody>
            <a:bodyPr wrap="none" anchor="ctr"/>
            <a:lstStyle/>
            <a:p>
              <a:endParaRPr lang="it-IT"/>
            </a:p>
          </p:txBody>
        </p:sp>
        <p:sp>
          <p:nvSpPr>
            <p:cNvPr id="11265" name="Text Box 1"/>
            <p:cNvSpPr txBox="1">
              <a:spLocks noChangeArrowheads="1"/>
            </p:cNvSpPr>
            <p:nvPr/>
          </p:nvSpPr>
          <p:spPr bwMode="auto">
            <a:xfrm>
              <a:off x="3408" y="3120"/>
              <a:ext cx="1546" cy="978"/>
            </a:xfrm>
            <a:prstGeom prst="rect">
              <a:avLst/>
            </a:prstGeom>
            <a:noFill/>
            <a:ln w="9525">
              <a:noFill/>
              <a:miter lim="800000"/>
              <a:headEnd/>
              <a:tailEnd/>
            </a:ln>
            <a:effectLst/>
          </p:spPr>
          <p:txBody>
            <a:bodyPr>
              <a:spAutoFit/>
            </a:bodyPr>
            <a:lstStyle/>
            <a:p>
              <a:pPr algn="ctr"/>
              <a:r>
                <a:rPr lang="it-IT" sz="2400"/>
                <a:t>Unificazione delle interazioni fondamentali</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iterate type="wd">
                                    <p:tmPct val="100000"/>
                                  </p:iterate>
                                  <p:childTnLst>
                                    <p:set>
                                      <p:cBhvr>
                                        <p:cTn id="6" dur="1" fill="hold">
                                          <p:stCondLst>
                                            <p:cond delay="0"/>
                                          </p:stCondLst>
                                        </p:cTn>
                                        <p:tgtEl>
                                          <p:spTgt spid="11271"/>
                                        </p:tgtEl>
                                        <p:attrNameLst>
                                          <p:attrName>style.visibility</p:attrName>
                                        </p:attrNameLst>
                                      </p:cBhvr>
                                      <p:to>
                                        <p:strVal val="visible"/>
                                      </p:to>
                                    </p:set>
                                    <p:animEffect transition="in" filter="barn(outHorizontal)">
                                      <p:cBhvr>
                                        <p:cTn id="7" dur="300"/>
                                        <p:tgtEl>
                                          <p:spTgt spid="1127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267"/>
                                        </p:tgtEl>
                                        <p:attrNameLst>
                                          <p:attrName>style.visibility</p:attrName>
                                        </p:attrNameLst>
                                      </p:cBhvr>
                                      <p:to>
                                        <p:strVal val="visible"/>
                                      </p:to>
                                    </p:set>
                                    <p:anim calcmode="lin" valueType="num">
                                      <p:cBhvr additive="base">
                                        <p:cTn id="12" dur="500" fill="hold"/>
                                        <p:tgtEl>
                                          <p:spTgt spid="11267"/>
                                        </p:tgtEl>
                                        <p:attrNameLst>
                                          <p:attrName>ppt_x</p:attrName>
                                        </p:attrNameLst>
                                      </p:cBhvr>
                                      <p:tavLst>
                                        <p:tav tm="0">
                                          <p:val>
                                            <p:strVal val="0-#ppt_w/2"/>
                                          </p:val>
                                        </p:tav>
                                        <p:tav tm="100000">
                                          <p:val>
                                            <p:strVal val="#ppt_x"/>
                                          </p:val>
                                        </p:tav>
                                      </p:tavLst>
                                    </p:anim>
                                    <p:anim calcmode="lin" valueType="num">
                                      <p:cBhvr additive="base">
                                        <p:cTn id="13"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1270"/>
                                        </p:tgtEl>
                                        <p:attrNameLst>
                                          <p:attrName>style.visibility</p:attrName>
                                        </p:attrNameLst>
                                      </p:cBhvr>
                                      <p:to>
                                        <p:strVal val="visible"/>
                                      </p:to>
                                    </p:set>
                                    <p:animEffect transition="in" filter="blinds(horizontal)">
                                      <p:cBhvr>
                                        <p:cTn id="18" dur="500"/>
                                        <p:tgtEl>
                                          <p:spTgt spid="11270"/>
                                        </p:tgtEl>
                                      </p:cBhvr>
                                    </p:animEffect>
                                  </p:childTnLst>
                                  <p:subTnLst>
                                    <p:audio>
                                      <p:cMediaNode>
                                        <p:cTn display="0" masterRel="sameClick">
                                          <p:stCondLst>
                                            <p:cond evt="begin" delay="0">
                                              <p:tn val="16"/>
                                            </p:cond>
                                          </p:stCondLst>
                                          <p:endCondLst>
                                            <p:cond evt="onStopAudio" delay="0">
                                              <p:tgtEl>
                                                <p:sldTgt/>
                                              </p:tgtEl>
                                            </p:cond>
                                          </p:endCondLst>
                                        </p:cTn>
                                        <p:tgtEl>
                                          <p:sndTgt r:embed="rId2" name="type.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1264"/>
                                        </p:tgtEl>
                                        <p:attrNameLst>
                                          <p:attrName>style.visibility</p:attrName>
                                        </p:attrNameLst>
                                      </p:cBhvr>
                                      <p:to>
                                        <p:strVal val="visible"/>
                                      </p:to>
                                    </p:set>
                                    <p:anim calcmode="lin" valueType="num">
                                      <p:cBhvr additive="base">
                                        <p:cTn id="23" dur="500" fill="hold"/>
                                        <p:tgtEl>
                                          <p:spTgt spid="11264"/>
                                        </p:tgtEl>
                                        <p:attrNameLst>
                                          <p:attrName>ppt_x</p:attrName>
                                        </p:attrNameLst>
                                      </p:cBhvr>
                                      <p:tavLst>
                                        <p:tav tm="0">
                                          <p:val>
                                            <p:strVal val="1+#ppt_w/2"/>
                                          </p:val>
                                        </p:tav>
                                        <p:tav tm="100000">
                                          <p:val>
                                            <p:strVal val="#ppt_x"/>
                                          </p:val>
                                        </p:tav>
                                      </p:tavLst>
                                    </p:anim>
                                    <p:anim calcmode="lin" valueType="num">
                                      <p:cBhvr additive="base">
                                        <p:cTn id="24" dur="500" fill="hold"/>
                                        <p:tgtEl>
                                          <p:spTgt spid="112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autoUpdateAnimBg="0"/>
      <p:bldP spid="11270"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tom900"/>
          <p:cNvPicPr>
            <a:picLocks noChangeAspect="1" noChangeArrowheads="1"/>
          </p:cNvPicPr>
          <p:nvPr/>
        </p:nvPicPr>
        <p:blipFill>
          <a:blip r:embed="rId2" cstate="print"/>
          <a:srcRect l="17245" t="17268" r="16646" b="-6358"/>
          <a:stretch>
            <a:fillRect/>
          </a:stretch>
        </p:blipFill>
        <p:spPr bwMode="auto">
          <a:xfrm>
            <a:off x="990600" y="609600"/>
            <a:ext cx="1752600" cy="1801813"/>
          </a:xfrm>
          <a:prstGeom prst="rect">
            <a:avLst/>
          </a:prstGeom>
          <a:noFill/>
        </p:spPr>
      </p:pic>
      <p:pic>
        <p:nvPicPr>
          <p:cNvPr id="4099" name="Picture 3" descr="plupudding"/>
          <p:cNvPicPr>
            <a:picLocks noChangeAspect="1" noChangeArrowheads="1"/>
          </p:cNvPicPr>
          <p:nvPr/>
        </p:nvPicPr>
        <p:blipFill>
          <a:blip r:embed="rId3" cstate="print"/>
          <a:srcRect/>
          <a:stretch>
            <a:fillRect/>
          </a:stretch>
        </p:blipFill>
        <p:spPr bwMode="auto">
          <a:xfrm>
            <a:off x="5105400" y="838200"/>
            <a:ext cx="1447800" cy="1447800"/>
          </a:xfrm>
          <a:prstGeom prst="rect">
            <a:avLst/>
          </a:prstGeom>
          <a:noFill/>
        </p:spPr>
      </p:pic>
      <p:pic>
        <p:nvPicPr>
          <p:cNvPr id="4100" name="Picture 4" descr="atomo"/>
          <p:cNvPicPr>
            <a:picLocks noChangeAspect="1" noChangeArrowheads="1" noCrop="1"/>
          </p:cNvPicPr>
          <p:nvPr/>
        </p:nvPicPr>
        <p:blipFill>
          <a:blip r:embed="rId4" cstate="print"/>
          <a:srcRect/>
          <a:stretch>
            <a:fillRect/>
          </a:stretch>
        </p:blipFill>
        <p:spPr bwMode="auto">
          <a:xfrm>
            <a:off x="6629400" y="3124200"/>
            <a:ext cx="1524000" cy="1143000"/>
          </a:xfrm>
          <a:prstGeom prst="rect">
            <a:avLst/>
          </a:prstGeom>
          <a:noFill/>
        </p:spPr>
      </p:pic>
      <p:pic>
        <p:nvPicPr>
          <p:cNvPr id="4101" name="Picture 5" descr="atom-quantum"/>
          <p:cNvPicPr>
            <a:picLocks noChangeAspect="1" noChangeArrowheads="1"/>
          </p:cNvPicPr>
          <p:nvPr/>
        </p:nvPicPr>
        <p:blipFill>
          <a:blip r:embed="rId5" cstate="print"/>
          <a:srcRect/>
          <a:stretch>
            <a:fillRect/>
          </a:stretch>
        </p:blipFill>
        <p:spPr bwMode="auto">
          <a:xfrm>
            <a:off x="2590800" y="3200400"/>
            <a:ext cx="2438400" cy="1828800"/>
          </a:xfrm>
          <a:prstGeom prst="rect">
            <a:avLst/>
          </a:prstGeom>
          <a:noFill/>
        </p:spPr>
      </p:pic>
      <p:pic>
        <p:nvPicPr>
          <p:cNvPr id="4102" name="Picture 6" descr="nucleus-pn"/>
          <p:cNvPicPr>
            <a:picLocks noChangeAspect="1" noChangeArrowheads="1"/>
          </p:cNvPicPr>
          <p:nvPr/>
        </p:nvPicPr>
        <p:blipFill>
          <a:blip r:embed="rId6" cstate="print"/>
          <a:srcRect/>
          <a:stretch>
            <a:fillRect/>
          </a:stretch>
        </p:blipFill>
        <p:spPr bwMode="auto">
          <a:xfrm>
            <a:off x="533400" y="4648200"/>
            <a:ext cx="1452563" cy="1676400"/>
          </a:xfrm>
          <a:prstGeom prst="rect">
            <a:avLst/>
          </a:prstGeom>
          <a:noFill/>
        </p:spPr>
      </p:pic>
      <p:pic>
        <p:nvPicPr>
          <p:cNvPr id="4103" name="Picture 7" descr="nucleus-qrk"/>
          <p:cNvPicPr>
            <a:picLocks noChangeAspect="1" noChangeArrowheads="1"/>
          </p:cNvPicPr>
          <p:nvPr/>
        </p:nvPicPr>
        <p:blipFill>
          <a:blip r:embed="rId7" cstate="print"/>
          <a:srcRect/>
          <a:stretch>
            <a:fillRect/>
          </a:stretch>
        </p:blipFill>
        <p:spPr bwMode="auto">
          <a:xfrm>
            <a:off x="5562600" y="4648200"/>
            <a:ext cx="1524000" cy="1492250"/>
          </a:xfrm>
          <a:prstGeom prst="rect">
            <a:avLst/>
          </a:prstGeom>
          <a:noFill/>
        </p:spPr>
      </p:pic>
      <p:grpSp>
        <p:nvGrpSpPr>
          <p:cNvPr id="4125" name="Group 29"/>
          <p:cNvGrpSpPr>
            <a:grpSpLocks/>
          </p:cNvGrpSpPr>
          <p:nvPr/>
        </p:nvGrpSpPr>
        <p:grpSpPr bwMode="auto">
          <a:xfrm>
            <a:off x="1219200" y="1066800"/>
            <a:ext cx="5715000" cy="1676400"/>
            <a:chOff x="768" y="672"/>
            <a:chExt cx="3600" cy="1056"/>
          </a:xfrm>
        </p:grpSpPr>
        <p:pic>
          <p:nvPicPr>
            <p:cNvPr id="4107" name="Picture 11" descr="magnifying"/>
            <p:cNvPicPr>
              <a:picLocks noChangeAspect="1" noChangeArrowheads="1"/>
            </p:cNvPicPr>
            <p:nvPr/>
          </p:nvPicPr>
          <p:blipFill>
            <a:blip r:embed="rId8" cstate="print"/>
            <a:srcRect/>
            <a:stretch>
              <a:fillRect/>
            </a:stretch>
          </p:blipFill>
          <p:spPr bwMode="auto">
            <a:xfrm>
              <a:off x="2256" y="672"/>
              <a:ext cx="432" cy="605"/>
            </a:xfrm>
            <a:prstGeom prst="rect">
              <a:avLst/>
            </a:prstGeom>
            <a:noFill/>
          </p:spPr>
        </p:pic>
        <p:sp>
          <p:nvSpPr>
            <p:cNvPr id="4112" name="AutoShape 16"/>
            <p:cNvSpPr>
              <a:spLocks noChangeArrowheads="1"/>
            </p:cNvSpPr>
            <p:nvPr/>
          </p:nvSpPr>
          <p:spPr bwMode="auto">
            <a:xfrm>
              <a:off x="768" y="1536"/>
              <a:ext cx="3600" cy="192"/>
            </a:xfrm>
            <a:prstGeom prst="curvedUpArrow">
              <a:avLst>
                <a:gd name="adj1" fmla="val 375000"/>
                <a:gd name="adj2" fmla="val 750000"/>
                <a:gd name="adj3" fmla="val 33333"/>
              </a:avLst>
            </a:prstGeom>
            <a:solidFill>
              <a:schemeClr val="accent1"/>
            </a:solidFill>
            <a:ln w="9525">
              <a:solidFill>
                <a:schemeClr val="tx1"/>
              </a:solidFill>
              <a:miter lim="800000"/>
              <a:headEnd/>
              <a:tailEnd/>
            </a:ln>
            <a:effectLst/>
          </p:spPr>
          <p:txBody>
            <a:bodyPr wrap="none" anchor="ctr"/>
            <a:lstStyle/>
            <a:p>
              <a:endParaRPr lang="it-IT"/>
            </a:p>
          </p:txBody>
        </p:sp>
      </p:grpSp>
      <p:grpSp>
        <p:nvGrpSpPr>
          <p:cNvPr id="4126" name="Group 30"/>
          <p:cNvGrpSpPr>
            <a:grpSpLocks/>
          </p:cNvGrpSpPr>
          <p:nvPr/>
        </p:nvGrpSpPr>
        <p:grpSpPr bwMode="auto">
          <a:xfrm>
            <a:off x="7620000" y="1295400"/>
            <a:ext cx="1143000" cy="2509838"/>
            <a:chOff x="4800" y="816"/>
            <a:chExt cx="720" cy="1581"/>
          </a:xfrm>
        </p:grpSpPr>
        <p:pic>
          <p:nvPicPr>
            <p:cNvPr id="4108" name="Picture 12" descr="magnifying"/>
            <p:cNvPicPr>
              <a:picLocks noChangeAspect="1" noChangeArrowheads="1"/>
            </p:cNvPicPr>
            <p:nvPr/>
          </p:nvPicPr>
          <p:blipFill>
            <a:blip r:embed="rId8" cstate="print"/>
            <a:srcRect/>
            <a:stretch>
              <a:fillRect/>
            </a:stretch>
          </p:blipFill>
          <p:spPr bwMode="auto">
            <a:xfrm>
              <a:off x="4800" y="1248"/>
              <a:ext cx="432" cy="605"/>
            </a:xfrm>
            <a:prstGeom prst="rect">
              <a:avLst/>
            </a:prstGeom>
            <a:noFill/>
          </p:spPr>
        </p:pic>
        <p:sp>
          <p:nvSpPr>
            <p:cNvPr id="4113" name="AutoShape 17"/>
            <p:cNvSpPr>
              <a:spLocks noChangeArrowheads="1"/>
            </p:cNvSpPr>
            <p:nvPr/>
          </p:nvSpPr>
          <p:spPr bwMode="auto">
            <a:xfrm>
              <a:off x="4992" y="816"/>
              <a:ext cx="528" cy="1581"/>
            </a:xfrm>
            <a:prstGeom prst="curvedLeftArrow">
              <a:avLst>
                <a:gd name="adj1" fmla="val 59886"/>
                <a:gd name="adj2" fmla="val 119773"/>
                <a:gd name="adj3" fmla="val 33333"/>
              </a:avLst>
            </a:prstGeom>
            <a:solidFill>
              <a:schemeClr val="accent1"/>
            </a:solidFill>
            <a:ln w="9525">
              <a:solidFill>
                <a:schemeClr val="tx1"/>
              </a:solidFill>
              <a:miter lim="800000"/>
              <a:headEnd/>
              <a:tailEnd/>
            </a:ln>
            <a:effectLst/>
          </p:spPr>
          <p:txBody>
            <a:bodyPr wrap="none" anchor="ctr"/>
            <a:lstStyle/>
            <a:p>
              <a:endParaRPr lang="it-IT"/>
            </a:p>
          </p:txBody>
        </p:sp>
      </p:grpSp>
      <p:grpSp>
        <p:nvGrpSpPr>
          <p:cNvPr id="4127" name="Group 31"/>
          <p:cNvGrpSpPr>
            <a:grpSpLocks/>
          </p:cNvGrpSpPr>
          <p:nvPr/>
        </p:nvGrpSpPr>
        <p:grpSpPr bwMode="auto">
          <a:xfrm>
            <a:off x="5181600" y="2971800"/>
            <a:ext cx="1447800" cy="1323975"/>
            <a:chOff x="3264" y="1872"/>
            <a:chExt cx="912" cy="834"/>
          </a:xfrm>
        </p:grpSpPr>
        <p:pic>
          <p:nvPicPr>
            <p:cNvPr id="4109" name="Picture 13" descr="magnifying"/>
            <p:cNvPicPr>
              <a:picLocks noChangeAspect="1" noChangeArrowheads="1"/>
            </p:cNvPicPr>
            <p:nvPr/>
          </p:nvPicPr>
          <p:blipFill>
            <a:blip r:embed="rId8" cstate="print"/>
            <a:srcRect/>
            <a:stretch>
              <a:fillRect/>
            </a:stretch>
          </p:blipFill>
          <p:spPr bwMode="auto">
            <a:xfrm>
              <a:off x="3648" y="1872"/>
              <a:ext cx="432" cy="605"/>
            </a:xfrm>
            <a:prstGeom prst="rect">
              <a:avLst/>
            </a:prstGeom>
            <a:noFill/>
          </p:spPr>
        </p:pic>
        <p:sp>
          <p:nvSpPr>
            <p:cNvPr id="4114" name="AutoShape 18"/>
            <p:cNvSpPr>
              <a:spLocks noChangeArrowheads="1"/>
            </p:cNvSpPr>
            <p:nvPr/>
          </p:nvSpPr>
          <p:spPr bwMode="auto">
            <a:xfrm>
              <a:off x="3264" y="2400"/>
              <a:ext cx="912" cy="306"/>
            </a:xfrm>
            <a:prstGeom prst="leftArrow">
              <a:avLst>
                <a:gd name="adj1" fmla="val 50000"/>
                <a:gd name="adj2" fmla="val 74510"/>
              </a:avLst>
            </a:prstGeom>
            <a:solidFill>
              <a:schemeClr val="accent1"/>
            </a:solidFill>
            <a:ln w="9525">
              <a:solidFill>
                <a:schemeClr val="tx1"/>
              </a:solidFill>
              <a:miter lim="800000"/>
              <a:headEnd/>
              <a:tailEnd/>
            </a:ln>
            <a:effectLst/>
          </p:spPr>
          <p:txBody>
            <a:bodyPr wrap="none" anchor="ctr"/>
            <a:lstStyle/>
            <a:p>
              <a:endParaRPr lang="it-IT"/>
            </a:p>
          </p:txBody>
        </p:sp>
      </p:grpSp>
      <p:grpSp>
        <p:nvGrpSpPr>
          <p:cNvPr id="4128" name="Group 32"/>
          <p:cNvGrpSpPr>
            <a:grpSpLocks/>
          </p:cNvGrpSpPr>
          <p:nvPr/>
        </p:nvGrpSpPr>
        <p:grpSpPr bwMode="auto">
          <a:xfrm>
            <a:off x="914400" y="3276600"/>
            <a:ext cx="1814513" cy="1400175"/>
            <a:chOff x="576" y="2064"/>
            <a:chExt cx="1143" cy="882"/>
          </a:xfrm>
        </p:grpSpPr>
        <p:pic>
          <p:nvPicPr>
            <p:cNvPr id="4110" name="Picture 14" descr="magnifying"/>
            <p:cNvPicPr>
              <a:picLocks noChangeAspect="1" noChangeArrowheads="1"/>
            </p:cNvPicPr>
            <p:nvPr/>
          </p:nvPicPr>
          <p:blipFill>
            <a:blip r:embed="rId8" cstate="print"/>
            <a:srcRect/>
            <a:stretch>
              <a:fillRect/>
            </a:stretch>
          </p:blipFill>
          <p:spPr bwMode="auto">
            <a:xfrm>
              <a:off x="576" y="2064"/>
              <a:ext cx="432" cy="605"/>
            </a:xfrm>
            <a:prstGeom prst="rect">
              <a:avLst/>
            </a:prstGeom>
            <a:noFill/>
          </p:spPr>
        </p:pic>
        <p:sp>
          <p:nvSpPr>
            <p:cNvPr id="4116" name="AutoShape 20"/>
            <p:cNvSpPr>
              <a:spLocks noChangeArrowheads="1"/>
            </p:cNvSpPr>
            <p:nvPr/>
          </p:nvSpPr>
          <p:spPr bwMode="auto">
            <a:xfrm>
              <a:off x="1104" y="2640"/>
              <a:ext cx="615" cy="306"/>
            </a:xfrm>
            <a:prstGeom prst="lef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it-IT"/>
            </a:p>
          </p:txBody>
        </p:sp>
      </p:grpSp>
      <p:sp>
        <p:nvSpPr>
          <p:cNvPr id="4118" name="Text Box 22"/>
          <p:cNvSpPr txBox="1">
            <a:spLocks noChangeArrowheads="1"/>
          </p:cNvSpPr>
          <p:nvPr/>
        </p:nvSpPr>
        <p:spPr bwMode="auto">
          <a:xfrm>
            <a:off x="533400" y="457200"/>
            <a:ext cx="2566988" cy="336550"/>
          </a:xfrm>
          <a:prstGeom prst="rect">
            <a:avLst/>
          </a:prstGeom>
          <a:noFill/>
          <a:ln w="9525">
            <a:noFill/>
            <a:miter lim="800000"/>
            <a:headEnd/>
            <a:tailEnd/>
          </a:ln>
          <a:effectLst/>
        </p:spPr>
        <p:txBody>
          <a:bodyPr wrap="none">
            <a:spAutoFit/>
          </a:bodyPr>
          <a:lstStyle/>
          <a:p>
            <a:r>
              <a:rPr lang="it-IT" sz="1600"/>
              <a:t>L’atomo all’inizio del ‘900</a:t>
            </a:r>
          </a:p>
        </p:txBody>
      </p:sp>
      <p:sp>
        <p:nvSpPr>
          <p:cNvPr id="4119" name="Text Box 23"/>
          <p:cNvSpPr txBox="1">
            <a:spLocks noChangeArrowheads="1"/>
          </p:cNvSpPr>
          <p:nvPr/>
        </p:nvSpPr>
        <p:spPr bwMode="auto">
          <a:xfrm>
            <a:off x="6019800" y="457200"/>
            <a:ext cx="2211388" cy="336550"/>
          </a:xfrm>
          <a:prstGeom prst="rect">
            <a:avLst/>
          </a:prstGeom>
          <a:noFill/>
          <a:ln w="9525">
            <a:noFill/>
            <a:miter lim="800000"/>
            <a:headEnd/>
            <a:tailEnd/>
          </a:ln>
          <a:effectLst/>
        </p:spPr>
        <p:txBody>
          <a:bodyPr wrap="none">
            <a:spAutoFit/>
          </a:bodyPr>
          <a:lstStyle/>
          <a:p>
            <a:r>
              <a:rPr lang="it-IT" sz="1600"/>
              <a:t>L’atomo di Thompson</a:t>
            </a:r>
          </a:p>
        </p:txBody>
      </p:sp>
      <p:sp>
        <p:nvSpPr>
          <p:cNvPr id="4120" name="Text Box 24"/>
          <p:cNvSpPr txBox="1">
            <a:spLocks noChangeArrowheads="1"/>
          </p:cNvSpPr>
          <p:nvPr/>
        </p:nvSpPr>
        <p:spPr bwMode="auto">
          <a:xfrm>
            <a:off x="7620000" y="4038600"/>
            <a:ext cx="1295400" cy="825500"/>
          </a:xfrm>
          <a:prstGeom prst="rect">
            <a:avLst/>
          </a:prstGeom>
          <a:noFill/>
          <a:ln w="9525">
            <a:noFill/>
            <a:miter lim="800000"/>
            <a:headEnd/>
            <a:tailEnd/>
          </a:ln>
          <a:effectLst/>
        </p:spPr>
        <p:txBody>
          <a:bodyPr>
            <a:spAutoFit/>
          </a:bodyPr>
          <a:lstStyle/>
          <a:p>
            <a:r>
              <a:rPr lang="it-IT" sz="1600"/>
              <a:t>L’atomo di Rutherford e Bohr</a:t>
            </a:r>
          </a:p>
        </p:txBody>
      </p:sp>
      <p:sp>
        <p:nvSpPr>
          <p:cNvPr id="4121" name="Text Box 25"/>
          <p:cNvSpPr txBox="1">
            <a:spLocks noChangeArrowheads="1"/>
          </p:cNvSpPr>
          <p:nvPr/>
        </p:nvSpPr>
        <p:spPr bwMode="auto">
          <a:xfrm>
            <a:off x="2651125" y="2959100"/>
            <a:ext cx="2038350" cy="336550"/>
          </a:xfrm>
          <a:prstGeom prst="rect">
            <a:avLst/>
          </a:prstGeom>
          <a:noFill/>
          <a:ln w="9525">
            <a:noFill/>
            <a:miter lim="800000"/>
            <a:headEnd/>
            <a:tailEnd/>
          </a:ln>
          <a:effectLst/>
        </p:spPr>
        <p:txBody>
          <a:bodyPr wrap="none">
            <a:spAutoFit/>
          </a:bodyPr>
          <a:lstStyle/>
          <a:p>
            <a:r>
              <a:rPr lang="it-IT" sz="1600"/>
              <a:t>L’atomo quantistico</a:t>
            </a:r>
          </a:p>
        </p:txBody>
      </p:sp>
      <p:sp>
        <p:nvSpPr>
          <p:cNvPr id="4122" name="Text Box 26"/>
          <p:cNvSpPr txBox="1">
            <a:spLocks noChangeArrowheads="1"/>
          </p:cNvSpPr>
          <p:nvPr/>
        </p:nvSpPr>
        <p:spPr bwMode="auto">
          <a:xfrm>
            <a:off x="304800" y="6248400"/>
            <a:ext cx="2343150" cy="336550"/>
          </a:xfrm>
          <a:prstGeom prst="rect">
            <a:avLst/>
          </a:prstGeom>
          <a:noFill/>
          <a:ln w="9525">
            <a:noFill/>
            <a:miter lim="800000"/>
            <a:headEnd/>
            <a:tailEnd/>
          </a:ln>
          <a:effectLst/>
        </p:spPr>
        <p:txBody>
          <a:bodyPr wrap="none">
            <a:spAutoFit/>
          </a:bodyPr>
          <a:lstStyle/>
          <a:p>
            <a:r>
              <a:rPr lang="it-IT" sz="1600"/>
              <a:t>La struttura del nucleo</a:t>
            </a:r>
          </a:p>
        </p:txBody>
      </p:sp>
      <p:grpSp>
        <p:nvGrpSpPr>
          <p:cNvPr id="4129" name="Group 33"/>
          <p:cNvGrpSpPr>
            <a:grpSpLocks/>
          </p:cNvGrpSpPr>
          <p:nvPr/>
        </p:nvGrpSpPr>
        <p:grpSpPr bwMode="auto">
          <a:xfrm>
            <a:off x="2286000" y="5105400"/>
            <a:ext cx="3276600" cy="960438"/>
            <a:chOff x="1440" y="3216"/>
            <a:chExt cx="2064" cy="605"/>
          </a:xfrm>
        </p:grpSpPr>
        <p:pic>
          <p:nvPicPr>
            <p:cNvPr id="4111" name="Picture 15" descr="magnifying"/>
            <p:cNvPicPr>
              <a:picLocks noChangeAspect="1" noChangeArrowheads="1"/>
            </p:cNvPicPr>
            <p:nvPr/>
          </p:nvPicPr>
          <p:blipFill>
            <a:blip r:embed="rId8" cstate="print"/>
            <a:srcRect/>
            <a:stretch>
              <a:fillRect/>
            </a:stretch>
          </p:blipFill>
          <p:spPr bwMode="auto">
            <a:xfrm>
              <a:off x="2256" y="3216"/>
              <a:ext cx="432" cy="605"/>
            </a:xfrm>
            <a:prstGeom prst="rect">
              <a:avLst/>
            </a:prstGeom>
            <a:noFill/>
          </p:spPr>
        </p:pic>
        <p:sp>
          <p:nvSpPr>
            <p:cNvPr id="4123" name="AutoShape 27"/>
            <p:cNvSpPr>
              <a:spLocks noChangeArrowheads="1"/>
            </p:cNvSpPr>
            <p:nvPr/>
          </p:nvSpPr>
          <p:spPr bwMode="auto">
            <a:xfrm>
              <a:off x="1440" y="3456"/>
              <a:ext cx="2064" cy="306"/>
            </a:xfrm>
            <a:prstGeom prst="rightArrow">
              <a:avLst>
                <a:gd name="adj1" fmla="val 50000"/>
                <a:gd name="adj2" fmla="val 168627"/>
              </a:avLst>
            </a:prstGeom>
            <a:solidFill>
              <a:schemeClr val="accent1"/>
            </a:solidFill>
            <a:ln w="9525">
              <a:solidFill>
                <a:schemeClr val="tx1"/>
              </a:solidFill>
              <a:miter lim="800000"/>
              <a:headEnd/>
              <a:tailEnd/>
            </a:ln>
            <a:effectLst/>
          </p:spPr>
          <p:txBody>
            <a:bodyPr wrap="none" anchor="ctr"/>
            <a:lstStyle/>
            <a:p>
              <a:endParaRPr lang="it-IT"/>
            </a:p>
          </p:txBody>
        </p:sp>
      </p:grpSp>
      <p:sp>
        <p:nvSpPr>
          <p:cNvPr id="4124" name="Text Box 28"/>
          <p:cNvSpPr txBox="1">
            <a:spLocks noChangeArrowheads="1"/>
          </p:cNvSpPr>
          <p:nvPr/>
        </p:nvSpPr>
        <p:spPr bwMode="auto">
          <a:xfrm>
            <a:off x="7010400" y="5943600"/>
            <a:ext cx="1449388" cy="336550"/>
          </a:xfrm>
          <a:prstGeom prst="rect">
            <a:avLst/>
          </a:prstGeom>
          <a:noFill/>
          <a:ln w="9525">
            <a:noFill/>
            <a:miter lim="800000"/>
            <a:headEnd/>
            <a:tailEnd/>
          </a:ln>
          <a:effectLst/>
        </p:spPr>
        <p:txBody>
          <a:bodyPr wrap="none">
            <a:spAutoFit/>
          </a:bodyPr>
          <a:lstStyle/>
          <a:p>
            <a:r>
              <a:rPr lang="it-IT" sz="1600"/>
              <a:t>Il nucleo oggi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118"/>
                                        </p:tgtEl>
                                        <p:attrNameLst>
                                          <p:attrName>style.visibility</p:attrName>
                                        </p:attrNameLst>
                                      </p:cBhvr>
                                      <p:to>
                                        <p:strVal val="visible"/>
                                      </p:to>
                                    </p:set>
                                    <p:anim calcmode="lin" valueType="num">
                                      <p:cBhvr>
                                        <p:cTn id="7" dur="1000" fill="hold"/>
                                        <p:tgtEl>
                                          <p:spTgt spid="4118"/>
                                        </p:tgtEl>
                                        <p:attrNameLst>
                                          <p:attrName>ppt_w</p:attrName>
                                        </p:attrNameLst>
                                      </p:cBhvr>
                                      <p:tavLst>
                                        <p:tav tm="0">
                                          <p:val>
                                            <p:fltVal val="0"/>
                                          </p:val>
                                        </p:tav>
                                        <p:tav tm="100000">
                                          <p:val>
                                            <p:strVal val="#ppt_w"/>
                                          </p:val>
                                        </p:tav>
                                      </p:tavLst>
                                    </p:anim>
                                    <p:anim calcmode="lin" valueType="num">
                                      <p:cBhvr>
                                        <p:cTn id="8" dur="1000" fill="hold"/>
                                        <p:tgtEl>
                                          <p:spTgt spid="4118"/>
                                        </p:tgtEl>
                                        <p:attrNameLst>
                                          <p:attrName>ppt_h</p:attrName>
                                        </p:attrNameLst>
                                      </p:cBhvr>
                                      <p:tavLst>
                                        <p:tav tm="0">
                                          <p:val>
                                            <p:fltVal val="0"/>
                                          </p:val>
                                        </p:tav>
                                        <p:tav tm="100000">
                                          <p:val>
                                            <p:strVal val="#ppt_h"/>
                                          </p:val>
                                        </p:tav>
                                      </p:tavLst>
                                    </p:anim>
                                    <p:anim calcmode="lin" valueType="num">
                                      <p:cBhvr>
                                        <p:cTn id="9" dur="1000" fill="hold"/>
                                        <p:tgtEl>
                                          <p:spTgt spid="41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1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additive="base">
                                        <p:cTn id="15" dur="500" fill="hold"/>
                                        <p:tgtEl>
                                          <p:spTgt spid="4098"/>
                                        </p:tgtEl>
                                        <p:attrNameLst>
                                          <p:attrName>ppt_x</p:attrName>
                                        </p:attrNameLst>
                                      </p:cBhvr>
                                      <p:tavLst>
                                        <p:tav tm="0">
                                          <p:val>
                                            <p:strVal val="#ppt_x"/>
                                          </p:val>
                                        </p:tav>
                                        <p:tav tm="100000">
                                          <p:val>
                                            <p:strVal val="#ppt_x"/>
                                          </p:val>
                                        </p:tav>
                                      </p:tavLst>
                                    </p:anim>
                                    <p:anim calcmode="lin" valueType="num">
                                      <p:cBhvr additive="base">
                                        <p:cTn id="16"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4125"/>
                                        </p:tgtEl>
                                        <p:attrNameLst>
                                          <p:attrName>style.visibility</p:attrName>
                                        </p:attrNameLst>
                                      </p:cBhvr>
                                      <p:to>
                                        <p:strVal val="visible"/>
                                      </p:to>
                                    </p:set>
                                    <p:animEffect transition="in" filter="dissolve">
                                      <p:cBhvr>
                                        <p:cTn id="21" dur="500"/>
                                        <p:tgtEl>
                                          <p:spTgt spid="412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4099"/>
                                        </p:tgtEl>
                                        <p:attrNameLst>
                                          <p:attrName>style.visibility</p:attrName>
                                        </p:attrNameLst>
                                      </p:cBhvr>
                                      <p:to>
                                        <p:strVal val="visible"/>
                                      </p:to>
                                    </p:set>
                                    <p:anim calcmode="lin" valueType="num">
                                      <p:cBhvr additive="base">
                                        <p:cTn id="26" dur="500" fill="hold"/>
                                        <p:tgtEl>
                                          <p:spTgt spid="4099"/>
                                        </p:tgtEl>
                                        <p:attrNameLst>
                                          <p:attrName>ppt_x</p:attrName>
                                        </p:attrNameLst>
                                      </p:cBhvr>
                                      <p:tavLst>
                                        <p:tav tm="0">
                                          <p:val>
                                            <p:strVal val="#ppt_x"/>
                                          </p:val>
                                        </p:tav>
                                        <p:tav tm="100000">
                                          <p:val>
                                            <p:strVal val="#ppt_x"/>
                                          </p:val>
                                        </p:tav>
                                      </p:tavLst>
                                    </p:anim>
                                    <p:anim calcmode="lin" valueType="num">
                                      <p:cBhvr additive="base">
                                        <p:cTn id="27" dur="500" fill="hold"/>
                                        <p:tgtEl>
                                          <p:spTgt spid="4099"/>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4119"/>
                                        </p:tgtEl>
                                        <p:attrNameLst>
                                          <p:attrName>style.visibility</p:attrName>
                                        </p:attrNameLst>
                                      </p:cBhvr>
                                      <p:to>
                                        <p:strVal val="visible"/>
                                      </p:to>
                                    </p:set>
                                    <p:animEffect transition="in" filter="strips(downLeft)">
                                      <p:cBhvr>
                                        <p:cTn id="32" dur="500"/>
                                        <p:tgtEl>
                                          <p:spTgt spid="411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126"/>
                                        </p:tgtEl>
                                        <p:attrNameLst>
                                          <p:attrName>style.visibility</p:attrName>
                                        </p:attrNameLst>
                                      </p:cBhvr>
                                      <p:to>
                                        <p:strVal val="visible"/>
                                      </p:to>
                                    </p:set>
                                    <p:animEffect transition="in" filter="dissolve">
                                      <p:cBhvr>
                                        <p:cTn id="37" dur="500"/>
                                        <p:tgtEl>
                                          <p:spTgt spid="4126"/>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4100"/>
                                        </p:tgtEl>
                                        <p:attrNameLst>
                                          <p:attrName>style.visibility</p:attrName>
                                        </p:attrNameLst>
                                      </p:cBhvr>
                                      <p:to>
                                        <p:strVal val="visible"/>
                                      </p:to>
                                    </p:set>
                                    <p:anim calcmode="lin" valueType="num">
                                      <p:cBhvr additive="base">
                                        <p:cTn id="42" dur="500" fill="hold"/>
                                        <p:tgtEl>
                                          <p:spTgt spid="4100"/>
                                        </p:tgtEl>
                                        <p:attrNameLst>
                                          <p:attrName>ppt_x</p:attrName>
                                        </p:attrNameLst>
                                      </p:cBhvr>
                                      <p:tavLst>
                                        <p:tav tm="0">
                                          <p:val>
                                            <p:strVal val="0-#ppt_w/2"/>
                                          </p:val>
                                        </p:tav>
                                        <p:tav tm="100000">
                                          <p:val>
                                            <p:strVal val="#ppt_x"/>
                                          </p:val>
                                        </p:tav>
                                      </p:tavLst>
                                    </p:anim>
                                    <p:anim calcmode="lin" valueType="num">
                                      <p:cBhvr additive="base">
                                        <p:cTn id="43" dur="500" fill="hold"/>
                                        <p:tgtEl>
                                          <p:spTgt spid="410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8" presetClass="entr" presetSubtype="12" fill="hold" grpId="0" nodeType="clickEffect">
                                  <p:stCondLst>
                                    <p:cond delay="0"/>
                                  </p:stCondLst>
                                  <p:childTnLst>
                                    <p:set>
                                      <p:cBhvr>
                                        <p:cTn id="47" dur="1" fill="hold">
                                          <p:stCondLst>
                                            <p:cond delay="0"/>
                                          </p:stCondLst>
                                        </p:cTn>
                                        <p:tgtEl>
                                          <p:spTgt spid="4120"/>
                                        </p:tgtEl>
                                        <p:attrNameLst>
                                          <p:attrName>style.visibility</p:attrName>
                                        </p:attrNameLst>
                                      </p:cBhvr>
                                      <p:to>
                                        <p:strVal val="visible"/>
                                      </p:to>
                                    </p:set>
                                    <p:animEffect transition="in" filter="strips(downLeft)">
                                      <p:cBhvr>
                                        <p:cTn id="48" dur="500"/>
                                        <p:tgtEl>
                                          <p:spTgt spid="4120"/>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4127"/>
                                        </p:tgtEl>
                                        <p:attrNameLst>
                                          <p:attrName>style.visibility</p:attrName>
                                        </p:attrNameLst>
                                      </p:cBhvr>
                                      <p:to>
                                        <p:strVal val="visible"/>
                                      </p:to>
                                    </p:set>
                                    <p:animEffect transition="in" filter="dissolve">
                                      <p:cBhvr>
                                        <p:cTn id="53" dur="500"/>
                                        <p:tgtEl>
                                          <p:spTgt spid="4127"/>
                                        </p:tgtEl>
                                      </p:cBhvr>
                                    </p:animEffect>
                                  </p:childTnLst>
                                </p:cTn>
                              </p:par>
                            </p:childTnLst>
                          </p:cTn>
                        </p:par>
                      </p:childTnLst>
                    </p:cTn>
                  </p:par>
                  <p:par>
                    <p:cTn id="54" fill="hold">
                      <p:stCondLst>
                        <p:cond delay="indefinite"/>
                      </p:stCondLst>
                      <p:childTnLst>
                        <p:par>
                          <p:cTn id="55" fill="hold">
                            <p:stCondLst>
                              <p:cond delay="0"/>
                            </p:stCondLst>
                            <p:childTnLst>
                              <p:par>
                                <p:cTn id="56" presetID="18" presetClass="entr" presetSubtype="12" fill="hold" grpId="0" nodeType="clickEffect">
                                  <p:stCondLst>
                                    <p:cond delay="0"/>
                                  </p:stCondLst>
                                  <p:childTnLst>
                                    <p:set>
                                      <p:cBhvr>
                                        <p:cTn id="57" dur="1" fill="hold">
                                          <p:stCondLst>
                                            <p:cond delay="0"/>
                                          </p:stCondLst>
                                        </p:cTn>
                                        <p:tgtEl>
                                          <p:spTgt spid="4121"/>
                                        </p:tgtEl>
                                        <p:attrNameLst>
                                          <p:attrName>style.visibility</p:attrName>
                                        </p:attrNameLst>
                                      </p:cBhvr>
                                      <p:to>
                                        <p:strVal val="visible"/>
                                      </p:to>
                                    </p:set>
                                    <p:animEffect transition="in" filter="strips(downLeft)">
                                      <p:cBhvr>
                                        <p:cTn id="58" dur="500"/>
                                        <p:tgtEl>
                                          <p:spTgt spid="4121"/>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4101"/>
                                        </p:tgtEl>
                                        <p:attrNameLst>
                                          <p:attrName>style.visibility</p:attrName>
                                        </p:attrNameLst>
                                      </p:cBhvr>
                                      <p:to>
                                        <p:strVal val="visible"/>
                                      </p:to>
                                    </p:set>
                                    <p:anim calcmode="lin" valueType="num">
                                      <p:cBhvr additive="base">
                                        <p:cTn id="63" dur="500" fill="hold"/>
                                        <p:tgtEl>
                                          <p:spTgt spid="4101"/>
                                        </p:tgtEl>
                                        <p:attrNameLst>
                                          <p:attrName>ppt_x</p:attrName>
                                        </p:attrNameLst>
                                      </p:cBhvr>
                                      <p:tavLst>
                                        <p:tav tm="0">
                                          <p:val>
                                            <p:strVal val="#ppt_x"/>
                                          </p:val>
                                        </p:tav>
                                        <p:tav tm="100000">
                                          <p:val>
                                            <p:strVal val="#ppt_x"/>
                                          </p:val>
                                        </p:tav>
                                      </p:tavLst>
                                    </p:anim>
                                    <p:anim calcmode="lin" valueType="num">
                                      <p:cBhvr additive="base">
                                        <p:cTn id="64"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4128"/>
                                        </p:tgtEl>
                                        <p:attrNameLst>
                                          <p:attrName>style.visibility</p:attrName>
                                        </p:attrNameLst>
                                      </p:cBhvr>
                                      <p:to>
                                        <p:strVal val="visible"/>
                                      </p:to>
                                    </p:set>
                                    <p:animEffect transition="in" filter="dissolve">
                                      <p:cBhvr>
                                        <p:cTn id="69" dur="500"/>
                                        <p:tgtEl>
                                          <p:spTgt spid="4128"/>
                                        </p:tgtEl>
                                      </p:cBhvr>
                                    </p:animEffect>
                                  </p:childTnLst>
                                </p:cTn>
                              </p:par>
                            </p:childTnLst>
                          </p:cTn>
                        </p:par>
                      </p:childTnLst>
                    </p:cTn>
                  </p:par>
                  <p:par>
                    <p:cTn id="70" fill="hold">
                      <p:stCondLst>
                        <p:cond delay="indefinite"/>
                      </p:stCondLst>
                      <p:childTnLst>
                        <p:par>
                          <p:cTn id="71" fill="hold">
                            <p:stCondLst>
                              <p:cond delay="0"/>
                            </p:stCondLst>
                            <p:childTnLst>
                              <p:par>
                                <p:cTn id="72" presetID="18" presetClass="entr" presetSubtype="12" fill="hold" grpId="0" nodeType="clickEffect">
                                  <p:stCondLst>
                                    <p:cond delay="0"/>
                                  </p:stCondLst>
                                  <p:childTnLst>
                                    <p:set>
                                      <p:cBhvr>
                                        <p:cTn id="73" dur="1" fill="hold">
                                          <p:stCondLst>
                                            <p:cond delay="0"/>
                                          </p:stCondLst>
                                        </p:cTn>
                                        <p:tgtEl>
                                          <p:spTgt spid="4122"/>
                                        </p:tgtEl>
                                        <p:attrNameLst>
                                          <p:attrName>style.visibility</p:attrName>
                                        </p:attrNameLst>
                                      </p:cBhvr>
                                      <p:to>
                                        <p:strVal val="visible"/>
                                      </p:to>
                                    </p:set>
                                    <p:animEffect transition="in" filter="strips(downLeft)">
                                      <p:cBhvr>
                                        <p:cTn id="74" dur="500"/>
                                        <p:tgtEl>
                                          <p:spTgt spid="4122"/>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4102"/>
                                        </p:tgtEl>
                                        <p:attrNameLst>
                                          <p:attrName>style.visibility</p:attrName>
                                        </p:attrNameLst>
                                      </p:cBhvr>
                                      <p:to>
                                        <p:strVal val="visible"/>
                                      </p:to>
                                    </p:set>
                                    <p:anim calcmode="lin" valueType="num">
                                      <p:cBhvr additive="base">
                                        <p:cTn id="79" dur="500" fill="hold"/>
                                        <p:tgtEl>
                                          <p:spTgt spid="4102"/>
                                        </p:tgtEl>
                                        <p:attrNameLst>
                                          <p:attrName>ppt_x</p:attrName>
                                        </p:attrNameLst>
                                      </p:cBhvr>
                                      <p:tavLst>
                                        <p:tav tm="0">
                                          <p:val>
                                            <p:strVal val="0-#ppt_w/2"/>
                                          </p:val>
                                        </p:tav>
                                        <p:tav tm="100000">
                                          <p:val>
                                            <p:strVal val="#ppt_x"/>
                                          </p:val>
                                        </p:tav>
                                      </p:tavLst>
                                    </p:anim>
                                    <p:anim calcmode="lin" valueType="num">
                                      <p:cBhvr additive="base">
                                        <p:cTn id="80" dur="500" fill="hold"/>
                                        <p:tgtEl>
                                          <p:spTgt spid="4102"/>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nodeType="clickEffect">
                                  <p:stCondLst>
                                    <p:cond delay="0"/>
                                  </p:stCondLst>
                                  <p:childTnLst>
                                    <p:set>
                                      <p:cBhvr>
                                        <p:cTn id="84" dur="1" fill="hold">
                                          <p:stCondLst>
                                            <p:cond delay="0"/>
                                          </p:stCondLst>
                                        </p:cTn>
                                        <p:tgtEl>
                                          <p:spTgt spid="4129"/>
                                        </p:tgtEl>
                                        <p:attrNameLst>
                                          <p:attrName>style.visibility</p:attrName>
                                        </p:attrNameLst>
                                      </p:cBhvr>
                                      <p:to>
                                        <p:strVal val="visible"/>
                                      </p:to>
                                    </p:set>
                                    <p:animEffect transition="in" filter="dissolve">
                                      <p:cBhvr>
                                        <p:cTn id="85" dur="500"/>
                                        <p:tgtEl>
                                          <p:spTgt spid="4129"/>
                                        </p:tgtEl>
                                      </p:cBhvr>
                                    </p:animEffect>
                                  </p:childTnLst>
                                </p:cTn>
                              </p:par>
                            </p:childTnLst>
                          </p:cTn>
                        </p:par>
                      </p:childTnLst>
                    </p:cTn>
                  </p:par>
                  <p:par>
                    <p:cTn id="86" fill="hold">
                      <p:stCondLst>
                        <p:cond delay="indefinite"/>
                      </p:stCondLst>
                      <p:childTnLst>
                        <p:par>
                          <p:cTn id="87" fill="hold">
                            <p:stCondLst>
                              <p:cond delay="0"/>
                            </p:stCondLst>
                            <p:childTnLst>
                              <p:par>
                                <p:cTn id="88" presetID="18" presetClass="entr" presetSubtype="12" fill="hold" grpId="0" nodeType="clickEffect">
                                  <p:stCondLst>
                                    <p:cond delay="0"/>
                                  </p:stCondLst>
                                  <p:childTnLst>
                                    <p:set>
                                      <p:cBhvr>
                                        <p:cTn id="89" dur="1" fill="hold">
                                          <p:stCondLst>
                                            <p:cond delay="0"/>
                                          </p:stCondLst>
                                        </p:cTn>
                                        <p:tgtEl>
                                          <p:spTgt spid="4124"/>
                                        </p:tgtEl>
                                        <p:attrNameLst>
                                          <p:attrName>style.visibility</p:attrName>
                                        </p:attrNameLst>
                                      </p:cBhvr>
                                      <p:to>
                                        <p:strVal val="visible"/>
                                      </p:to>
                                    </p:set>
                                    <p:animEffect transition="in" filter="strips(downLeft)">
                                      <p:cBhvr>
                                        <p:cTn id="90" dur="500"/>
                                        <p:tgtEl>
                                          <p:spTgt spid="4124"/>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ntr" presetSubtype="0" fill="hold" nodeType="clickEffect">
                                  <p:stCondLst>
                                    <p:cond delay="0"/>
                                  </p:stCondLst>
                                  <p:childTnLst>
                                    <p:set>
                                      <p:cBhvr>
                                        <p:cTn id="94" dur="1" fill="hold">
                                          <p:stCondLst>
                                            <p:cond delay="0"/>
                                          </p:stCondLst>
                                        </p:cTn>
                                        <p:tgtEl>
                                          <p:spTgt spid="4103"/>
                                        </p:tgtEl>
                                        <p:attrNameLst>
                                          <p:attrName>style.visibility</p:attrName>
                                        </p:attrNameLst>
                                      </p:cBhvr>
                                      <p:to>
                                        <p:strVal val="visible"/>
                                      </p:to>
                                    </p:set>
                                    <p:animEffect transition="in" filter="dissolve">
                                      <p:cBhvr>
                                        <p:cTn id="95" dur="500"/>
                                        <p:tgtEl>
                                          <p:spTgt spid="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8" grpId="0" autoUpdateAnimBg="0"/>
      <p:bldP spid="4119" grpId="0" autoUpdateAnimBg="0"/>
      <p:bldP spid="4120" grpId="0" autoUpdateAnimBg="0"/>
      <p:bldP spid="4121" grpId="0" autoUpdateAnimBg="0"/>
      <p:bldP spid="4122" grpId="0" autoUpdateAnimBg="0"/>
      <p:bldP spid="4124"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flash"/>
          <p:cNvPicPr>
            <a:picLocks noChangeAspect="1" noChangeArrowheads="1"/>
          </p:cNvPicPr>
          <p:nvPr/>
        </p:nvPicPr>
        <p:blipFill>
          <a:blip r:embed="rId3" cstate="print"/>
          <a:srcRect/>
          <a:stretch>
            <a:fillRect/>
          </a:stretch>
        </p:blipFill>
        <p:spPr bwMode="auto">
          <a:xfrm>
            <a:off x="762000" y="4191000"/>
            <a:ext cx="2362200" cy="1924050"/>
          </a:xfrm>
          <a:prstGeom prst="rect">
            <a:avLst/>
          </a:prstGeom>
          <a:noFill/>
        </p:spPr>
      </p:pic>
      <p:pic>
        <p:nvPicPr>
          <p:cNvPr id="5124" name="Picture 4" descr="MAGNET"/>
          <p:cNvPicPr>
            <a:picLocks noChangeAspect="1" noChangeArrowheads="1"/>
          </p:cNvPicPr>
          <p:nvPr/>
        </p:nvPicPr>
        <p:blipFill>
          <a:blip r:embed="rId4" cstate="print"/>
          <a:srcRect/>
          <a:stretch>
            <a:fillRect/>
          </a:stretch>
        </p:blipFill>
        <p:spPr bwMode="auto">
          <a:xfrm>
            <a:off x="5943600" y="304800"/>
            <a:ext cx="2362200" cy="1960563"/>
          </a:xfrm>
          <a:prstGeom prst="rect">
            <a:avLst/>
          </a:prstGeom>
          <a:noFill/>
        </p:spPr>
      </p:pic>
      <p:sp>
        <p:nvSpPr>
          <p:cNvPr id="5132" name="Text Box 12"/>
          <p:cNvSpPr txBox="1">
            <a:spLocks noChangeArrowheads="1"/>
          </p:cNvSpPr>
          <p:nvPr/>
        </p:nvSpPr>
        <p:spPr bwMode="auto">
          <a:xfrm>
            <a:off x="669925" y="125413"/>
            <a:ext cx="4587875" cy="1739900"/>
          </a:xfrm>
          <a:prstGeom prst="rect">
            <a:avLst/>
          </a:prstGeom>
          <a:noFill/>
          <a:ln w="9525">
            <a:noFill/>
            <a:miter lim="800000"/>
            <a:headEnd/>
            <a:tailEnd/>
          </a:ln>
          <a:effectLst/>
        </p:spPr>
        <p:txBody>
          <a:bodyPr>
            <a:spAutoFit/>
          </a:bodyPr>
          <a:lstStyle/>
          <a:p>
            <a:r>
              <a:rPr lang="it-IT"/>
              <a:t>Unificazione delle interazioni elettromagnetiche</a:t>
            </a:r>
          </a:p>
        </p:txBody>
      </p:sp>
      <p:grpSp>
        <p:nvGrpSpPr>
          <p:cNvPr id="5139" name="Group 19"/>
          <p:cNvGrpSpPr>
            <a:grpSpLocks/>
          </p:cNvGrpSpPr>
          <p:nvPr/>
        </p:nvGrpSpPr>
        <p:grpSpPr bwMode="auto">
          <a:xfrm>
            <a:off x="1676400" y="1981200"/>
            <a:ext cx="6735763" cy="4495800"/>
            <a:chOff x="1056" y="1248"/>
            <a:chExt cx="4243" cy="2832"/>
          </a:xfrm>
        </p:grpSpPr>
        <p:grpSp>
          <p:nvGrpSpPr>
            <p:cNvPr id="5135" name="Group 15"/>
            <p:cNvGrpSpPr>
              <a:grpSpLocks/>
            </p:cNvGrpSpPr>
            <p:nvPr/>
          </p:nvGrpSpPr>
          <p:grpSpPr bwMode="auto">
            <a:xfrm>
              <a:off x="1056" y="1296"/>
              <a:ext cx="4243" cy="2784"/>
              <a:chOff x="1056" y="1296"/>
              <a:chExt cx="4243" cy="2784"/>
            </a:xfrm>
          </p:grpSpPr>
          <p:grpSp>
            <p:nvGrpSpPr>
              <p:cNvPr id="5134" name="Group 14"/>
              <p:cNvGrpSpPr>
                <a:grpSpLocks/>
              </p:cNvGrpSpPr>
              <p:nvPr/>
            </p:nvGrpSpPr>
            <p:grpSpPr bwMode="auto">
              <a:xfrm>
                <a:off x="1056" y="1296"/>
                <a:ext cx="4007" cy="2544"/>
                <a:chOff x="1056" y="1296"/>
                <a:chExt cx="4007" cy="2544"/>
              </a:xfrm>
            </p:grpSpPr>
            <p:graphicFrame>
              <p:nvGraphicFramePr>
                <p:cNvPr id="5126" name="Object 6"/>
                <p:cNvGraphicFramePr>
                  <a:graphicFrameLocks noChangeAspect="1"/>
                </p:cNvGraphicFramePr>
                <p:nvPr/>
              </p:nvGraphicFramePr>
              <p:xfrm>
                <a:off x="2208" y="1296"/>
                <a:ext cx="1261" cy="1536"/>
              </p:xfrm>
              <a:graphic>
                <a:graphicData uri="http://schemas.openxmlformats.org/presentationml/2006/ole">
                  <p:oleObj spid="_x0000_s5126" name="Equation" r:id="rId5" imgW="1282700" imgH="1562100" progId="Equation.3">
                    <p:embed/>
                  </p:oleObj>
                </a:graphicData>
              </a:graphic>
            </p:graphicFrame>
            <p:sp>
              <p:nvSpPr>
                <p:cNvPr id="5129" name="AutoShape 9"/>
                <p:cNvSpPr>
                  <a:spLocks noChangeArrowheads="1"/>
                </p:cNvSpPr>
                <p:nvPr/>
              </p:nvSpPr>
              <p:spPr bwMode="auto">
                <a:xfrm>
                  <a:off x="1056" y="1776"/>
                  <a:ext cx="816" cy="720"/>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a:effectLst/>
              </p:spPr>
              <p:txBody>
                <a:bodyPr wrap="none" anchor="ctr"/>
                <a:lstStyle/>
                <a:p>
                  <a:endParaRPr lang="it-IT"/>
                </a:p>
              </p:txBody>
            </p:sp>
            <p:sp>
              <p:nvSpPr>
                <p:cNvPr id="5130" name="AutoShape 10"/>
                <p:cNvSpPr>
                  <a:spLocks noChangeArrowheads="1"/>
                </p:cNvSpPr>
                <p:nvPr/>
              </p:nvSpPr>
              <p:spPr bwMode="auto">
                <a:xfrm rot="10800000">
                  <a:off x="3840" y="1632"/>
                  <a:ext cx="1056" cy="546"/>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a:effectLst/>
              </p:spPr>
              <p:txBody>
                <a:bodyPr wrap="none" anchor="ctr"/>
                <a:lstStyle/>
                <a:p>
                  <a:endParaRPr lang="it-IT"/>
                </a:p>
              </p:txBody>
            </p:sp>
            <p:pic>
              <p:nvPicPr>
                <p:cNvPr id="5131" name="Picture 11" descr="maxwell"/>
                <p:cNvPicPr>
                  <a:picLocks noChangeAspect="1" noChangeArrowheads="1"/>
                </p:cNvPicPr>
                <p:nvPr/>
              </p:nvPicPr>
              <p:blipFill>
                <a:blip r:embed="rId6" cstate="print"/>
                <a:srcRect/>
                <a:stretch>
                  <a:fillRect/>
                </a:stretch>
              </p:blipFill>
              <p:spPr bwMode="auto">
                <a:xfrm>
                  <a:off x="3840" y="2352"/>
                  <a:ext cx="1223" cy="1488"/>
                </a:xfrm>
                <a:prstGeom prst="rect">
                  <a:avLst/>
                </a:prstGeom>
                <a:noFill/>
              </p:spPr>
            </p:pic>
          </p:grpSp>
          <p:sp>
            <p:nvSpPr>
              <p:cNvPr id="5133" name="Text Box 13"/>
              <p:cNvSpPr txBox="1">
                <a:spLocks noChangeArrowheads="1"/>
              </p:cNvSpPr>
              <p:nvPr/>
            </p:nvSpPr>
            <p:spPr bwMode="auto">
              <a:xfrm>
                <a:off x="3696" y="3888"/>
                <a:ext cx="1603" cy="192"/>
              </a:xfrm>
              <a:prstGeom prst="rect">
                <a:avLst/>
              </a:prstGeom>
              <a:noFill/>
              <a:ln w="9525">
                <a:noFill/>
                <a:miter lim="800000"/>
                <a:headEnd/>
                <a:tailEnd/>
              </a:ln>
              <a:effectLst/>
            </p:spPr>
            <p:txBody>
              <a:bodyPr wrap="none">
                <a:spAutoFit/>
              </a:bodyPr>
              <a:lstStyle/>
              <a:p>
                <a:r>
                  <a:rPr lang="it-IT" sz="1400"/>
                  <a:t>James C. Maxwell (1831-1879)</a:t>
                </a:r>
              </a:p>
            </p:txBody>
          </p:sp>
        </p:grpSp>
        <p:sp>
          <p:nvSpPr>
            <p:cNvPr id="5138" name="Rectangle 18"/>
            <p:cNvSpPr>
              <a:spLocks noChangeArrowheads="1"/>
            </p:cNvSpPr>
            <p:nvPr/>
          </p:nvSpPr>
          <p:spPr bwMode="auto">
            <a:xfrm>
              <a:off x="2064" y="1248"/>
              <a:ext cx="1536" cy="1776"/>
            </a:xfrm>
            <a:prstGeom prst="rect">
              <a:avLst/>
            </a:prstGeom>
            <a:noFill/>
            <a:ln w="25400">
              <a:solidFill>
                <a:schemeClr val="tx1"/>
              </a:solidFill>
              <a:miter lim="800000"/>
              <a:headEnd/>
              <a:tailEnd/>
            </a:ln>
            <a:effectLst/>
          </p:spPr>
          <p:txBody>
            <a:bodyPr wrap="none" anchor="ctr"/>
            <a:lstStyle/>
            <a:p>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1000" fill="hold"/>
                                        <p:tgtEl>
                                          <p:spTgt spid="5123"/>
                                        </p:tgtEl>
                                        <p:attrNameLst>
                                          <p:attrName>ppt_w</p:attrName>
                                        </p:attrNameLst>
                                      </p:cBhvr>
                                      <p:tavLst>
                                        <p:tav tm="0">
                                          <p:val>
                                            <p:fltVal val="0"/>
                                          </p:val>
                                        </p:tav>
                                        <p:tav tm="100000">
                                          <p:val>
                                            <p:strVal val="#ppt_w"/>
                                          </p:val>
                                        </p:tav>
                                      </p:tavLst>
                                    </p:anim>
                                    <p:anim calcmode="lin" valueType="num">
                                      <p:cBhvr>
                                        <p:cTn id="8" dur="1000" fill="hold"/>
                                        <p:tgtEl>
                                          <p:spTgt spid="5123"/>
                                        </p:tgtEl>
                                        <p:attrNameLst>
                                          <p:attrName>ppt_h</p:attrName>
                                        </p:attrNameLst>
                                      </p:cBhvr>
                                      <p:tavLst>
                                        <p:tav tm="0">
                                          <p:val>
                                            <p:fltVal val="0"/>
                                          </p:val>
                                        </p:tav>
                                        <p:tav tm="100000">
                                          <p:val>
                                            <p:strVal val="#ppt_h"/>
                                          </p:val>
                                        </p:tav>
                                      </p:tavLst>
                                    </p:anim>
                                    <p:anim calcmode="lin" valueType="num">
                                      <p:cBhvr>
                                        <p:cTn id="9" dur="1000" fill="hold"/>
                                        <p:tgtEl>
                                          <p:spTgt spid="512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12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5124"/>
                                        </p:tgtEl>
                                        <p:attrNameLst>
                                          <p:attrName>style.visibility</p:attrName>
                                        </p:attrNameLst>
                                      </p:cBhvr>
                                      <p:to>
                                        <p:strVal val="visible"/>
                                      </p:to>
                                    </p:set>
                                    <p:anim calcmode="lin" valueType="num">
                                      <p:cBhvr>
                                        <p:cTn id="15" dur="1000" fill="hold"/>
                                        <p:tgtEl>
                                          <p:spTgt spid="5124"/>
                                        </p:tgtEl>
                                        <p:attrNameLst>
                                          <p:attrName>ppt_w</p:attrName>
                                        </p:attrNameLst>
                                      </p:cBhvr>
                                      <p:tavLst>
                                        <p:tav tm="0">
                                          <p:val>
                                            <p:fltVal val="0"/>
                                          </p:val>
                                        </p:tav>
                                        <p:tav tm="100000">
                                          <p:val>
                                            <p:strVal val="#ppt_w"/>
                                          </p:val>
                                        </p:tav>
                                      </p:tavLst>
                                    </p:anim>
                                    <p:anim calcmode="lin" valueType="num">
                                      <p:cBhvr>
                                        <p:cTn id="16" dur="1000" fill="hold"/>
                                        <p:tgtEl>
                                          <p:spTgt spid="5124"/>
                                        </p:tgtEl>
                                        <p:attrNameLst>
                                          <p:attrName>ppt_h</p:attrName>
                                        </p:attrNameLst>
                                      </p:cBhvr>
                                      <p:tavLst>
                                        <p:tav tm="0">
                                          <p:val>
                                            <p:fltVal val="0"/>
                                          </p:val>
                                        </p:tav>
                                        <p:tav tm="100000">
                                          <p:val>
                                            <p:strVal val="#ppt_h"/>
                                          </p:val>
                                        </p:tav>
                                      </p:tavLst>
                                    </p:anim>
                                    <p:anim calcmode="lin" valueType="num">
                                      <p:cBhvr>
                                        <p:cTn id="17" dur="1000" fill="hold"/>
                                        <p:tgtEl>
                                          <p:spTgt spid="5124"/>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12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139"/>
                                        </p:tgtEl>
                                        <p:attrNameLst>
                                          <p:attrName>style.visibility</p:attrName>
                                        </p:attrNameLst>
                                      </p:cBhvr>
                                      <p:to>
                                        <p:strVal val="visible"/>
                                      </p:to>
                                    </p:set>
                                    <p:animEffect transition="in" filter="dissolve">
                                      <p:cBhvr>
                                        <p:cTn id="23" dur="500"/>
                                        <p:tgtEl>
                                          <p:spTgt spid="513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5132"/>
                                        </p:tgtEl>
                                        <p:attrNameLst>
                                          <p:attrName>style.visibility</p:attrName>
                                        </p:attrNameLst>
                                      </p:cBhvr>
                                      <p:to>
                                        <p:strVal val="visible"/>
                                      </p:to>
                                    </p:set>
                                    <p:anim calcmode="lin" valueType="num">
                                      <p:cBhvr additive="base">
                                        <p:cTn id="28" dur="500" fill="hold"/>
                                        <p:tgtEl>
                                          <p:spTgt spid="5132"/>
                                        </p:tgtEl>
                                        <p:attrNameLst>
                                          <p:attrName>ppt_x</p:attrName>
                                        </p:attrNameLst>
                                      </p:cBhvr>
                                      <p:tavLst>
                                        <p:tav tm="0">
                                          <p:val>
                                            <p:strVal val="0-#ppt_w/2"/>
                                          </p:val>
                                        </p:tav>
                                        <p:tav tm="100000">
                                          <p:val>
                                            <p:strVal val="#ppt_x"/>
                                          </p:val>
                                        </p:tav>
                                      </p:tavLst>
                                    </p:anim>
                                    <p:anim calcmode="lin" valueType="num">
                                      <p:cBhvr additive="base">
                                        <p:cTn id="29" dur="500" fill="hold"/>
                                        <p:tgtEl>
                                          <p:spTgt spid="5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609600" y="381000"/>
            <a:ext cx="8040688" cy="641350"/>
          </a:xfrm>
          <a:prstGeom prst="rect">
            <a:avLst/>
          </a:prstGeom>
          <a:noFill/>
          <a:ln w="9525">
            <a:noFill/>
            <a:miter lim="800000"/>
            <a:headEnd/>
            <a:tailEnd/>
          </a:ln>
          <a:effectLst/>
        </p:spPr>
        <p:txBody>
          <a:bodyPr wrap="none">
            <a:spAutoFit/>
          </a:bodyPr>
          <a:lstStyle/>
          <a:p>
            <a:r>
              <a:rPr lang="it-IT"/>
              <a:t>Strumenti : la Meccanica Quantistica</a:t>
            </a:r>
          </a:p>
        </p:txBody>
      </p:sp>
      <p:sp>
        <p:nvSpPr>
          <p:cNvPr id="6147" name="Text Box 3"/>
          <p:cNvSpPr txBox="1">
            <a:spLocks noChangeArrowheads="1"/>
          </p:cNvSpPr>
          <p:nvPr/>
        </p:nvSpPr>
        <p:spPr bwMode="auto">
          <a:xfrm rot="18900000">
            <a:off x="304800" y="1905000"/>
            <a:ext cx="2884488" cy="822325"/>
          </a:xfrm>
          <a:prstGeom prst="rect">
            <a:avLst/>
          </a:prstGeom>
          <a:noFill/>
          <a:ln w="9525">
            <a:noFill/>
            <a:miter lim="800000"/>
            <a:headEnd/>
            <a:tailEnd/>
          </a:ln>
          <a:effectLst/>
        </p:spPr>
        <p:txBody>
          <a:bodyPr wrap="none">
            <a:spAutoFit/>
          </a:bodyPr>
          <a:lstStyle/>
          <a:p>
            <a:r>
              <a:rPr lang="it-IT" sz="2400"/>
              <a:t>Crisi della </a:t>
            </a:r>
          </a:p>
          <a:p>
            <a:r>
              <a:rPr lang="it-IT" sz="2400"/>
              <a:t>Meccanica Classica</a:t>
            </a:r>
          </a:p>
        </p:txBody>
      </p:sp>
      <p:grpSp>
        <p:nvGrpSpPr>
          <p:cNvPr id="6167" name="Group 23"/>
          <p:cNvGrpSpPr>
            <a:grpSpLocks/>
          </p:cNvGrpSpPr>
          <p:nvPr/>
        </p:nvGrpSpPr>
        <p:grpSpPr bwMode="auto">
          <a:xfrm>
            <a:off x="3505200" y="1752600"/>
            <a:ext cx="2044700" cy="1905000"/>
            <a:chOff x="2208" y="1104"/>
            <a:chExt cx="1288" cy="1200"/>
          </a:xfrm>
        </p:grpSpPr>
        <p:pic>
          <p:nvPicPr>
            <p:cNvPr id="6153" name="Picture 9" descr="planck"/>
            <p:cNvPicPr>
              <a:picLocks noChangeAspect="1" noChangeArrowheads="1"/>
            </p:cNvPicPr>
            <p:nvPr/>
          </p:nvPicPr>
          <p:blipFill>
            <a:blip r:embed="rId2" cstate="print"/>
            <a:srcRect/>
            <a:stretch>
              <a:fillRect/>
            </a:stretch>
          </p:blipFill>
          <p:spPr bwMode="auto">
            <a:xfrm>
              <a:off x="2448" y="1104"/>
              <a:ext cx="846" cy="1025"/>
            </a:xfrm>
            <a:prstGeom prst="rect">
              <a:avLst/>
            </a:prstGeom>
            <a:noFill/>
          </p:spPr>
        </p:pic>
        <p:sp>
          <p:nvSpPr>
            <p:cNvPr id="6154" name="Text Box 10"/>
            <p:cNvSpPr txBox="1">
              <a:spLocks noChangeArrowheads="1"/>
            </p:cNvSpPr>
            <p:nvPr/>
          </p:nvSpPr>
          <p:spPr bwMode="auto">
            <a:xfrm>
              <a:off x="2208" y="2112"/>
              <a:ext cx="1288" cy="192"/>
            </a:xfrm>
            <a:prstGeom prst="rect">
              <a:avLst/>
            </a:prstGeom>
            <a:noFill/>
            <a:ln w="9525">
              <a:noFill/>
              <a:miter lim="800000"/>
              <a:headEnd/>
              <a:tailEnd/>
            </a:ln>
            <a:effectLst/>
          </p:spPr>
          <p:txBody>
            <a:bodyPr wrap="none">
              <a:spAutoFit/>
            </a:bodyPr>
            <a:lstStyle/>
            <a:p>
              <a:r>
                <a:rPr lang="it-IT" sz="1400"/>
                <a:t>Max Planck (1858-1947)</a:t>
              </a:r>
            </a:p>
          </p:txBody>
        </p:sp>
      </p:grpSp>
      <p:grpSp>
        <p:nvGrpSpPr>
          <p:cNvPr id="6170" name="Group 26"/>
          <p:cNvGrpSpPr>
            <a:grpSpLocks/>
          </p:cNvGrpSpPr>
          <p:nvPr/>
        </p:nvGrpSpPr>
        <p:grpSpPr bwMode="auto">
          <a:xfrm>
            <a:off x="3429000" y="1371600"/>
            <a:ext cx="5029200" cy="2119313"/>
            <a:chOff x="2160" y="864"/>
            <a:chExt cx="3168" cy="1335"/>
          </a:xfrm>
        </p:grpSpPr>
        <p:pic>
          <p:nvPicPr>
            <p:cNvPr id="6151" name="Picture 7" descr="blackbody"/>
            <p:cNvPicPr>
              <a:picLocks noChangeAspect="1" noChangeArrowheads="1"/>
            </p:cNvPicPr>
            <p:nvPr/>
          </p:nvPicPr>
          <p:blipFill>
            <a:blip r:embed="rId3" cstate="print"/>
            <a:srcRect/>
            <a:stretch>
              <a:fillRect/>
            </a:stretch>
          </p:blipFill>
          <p:spPr bwMode="auto">
            <a:xfrm>
              <a:off x="3648" y="864"/>
              <a:ext cx="1680" cy="1335"/>
            </a:xfrm>
            <a:prstGeom prst="rect">
              <a:avLst/>
            </a:prstGeom>
            <a:noFill/>
          </p:spPr>
        </p:pic>
        <p:sp>
          <p:nvSpPr>
            <p:cNvPr id="6152" name="Text Box 8"/>
            <p:cNvSpPr txBox="1">
              <a:spLocks noChangeArrowheads="1"/>
            </p:cNvSpPr>
            <p:nvPr/>
          </p:nvSpPr>
          <p:spPr bwMode="auto">
            <a:xfrm>
              <a:off x="2160" y="864"/>
              <a:ext cx="1387" cy="212"/>
            </a:xfrm>
            <a:prstGeom prst="rect">
              <a:avLst/>
            </a:prstGeom>
            <a:noFill/>
            <a:ln w="9525">
              <a:noFill/>
              <a:miter lim="800000"/>
              <a:headEnd/>
              <a:tailEnd/>
            </a:ln>
            <a:effectLst/>
          </p:spPr>
          <p:txBody>
            <a:bodyPr wrap="none">
              <a:spAutoFit/>
            </a:bodyPr>
            <a:lstStyle/>
            <a:p>
              <a:r>
                <a:rPr lang="it-IT" sz="1600"/>
                <a:t>Spettro di Corpo Nero</a:t>
              </a:r>
            </a:p>
          </p:txBody>
        </p:sp>
      </p:grpSp>
      <p:grpSp>
        <p:nvGrpSpPr>
          <p:cNvPr id="6173" name="Group 29"/>
          <p:cNvGrpSpPr>
            <a:grpSpLocks/>
          </p:cNvGrpSpPr>
          <p:nvPr/>
        </p:nvGrpSpPr>
        <p:grpSpPr bwMode="auto">
          <a:xfrm>
            <a:off x="381000" y="3962400"/>
            <a:ext cx="2362200" cy="2557463"/>
            <a:chOff x="240" y="2496"/>
            <a:chExt cx="1488" cy="1611"/>
          </a:xfrm>
        </p:grpSpPr>
        <p:sp>
          <p:nvSpPr>
            <p:cNvPr id="6156" name="Text Box 12"/>
            <p:cNvSpPr txBox="1">
              <a:spLocks noChangeArrowheads="1"/>
            </p:cNvSpPr>
            <p:nvPr/>
          </p:nvSpPr>
          <p:spPr bwMode="auto">
            <a:xfrm>
              <a:off x="288" y="2496"/>
              <a:ext cx="1324" cy="212"/>
            </a:xfrm>
            <a:prstGeom prst="rect">
              <a:avLst/>
            </a:prstGeom>
            <a:noFill/>
            <a:ln w="9525">
              <a:noFill/>
              <a:miter lim="800000"/>
              <a:headEnd/>
              <a:tailEnd/>
            </a:ln>
            <a:effectLst/>
          </p:spPr>
          <p:txBody>
            <a:bodyPr wrap="none">
              <a:spAutoFit/>
            </a:bodyPr>
            <a:lstStyle/>
            <a:p>
              <a:r>
                <a:rPr lang="it-IT" sz="1600"/>
                <a:t>Effetto Fotoelettrico</a:t>
              </a:r>
            </a:p>
          </p:txBody>
        </p:sp>
        <p:pic>
          <p:nvPicPr>
            <p:cNvPr id="6157" name="Picture 13" descr="photef1"/>
            <p:cNvPicPr>
              <a:picLocks noChangeAspect="1" noChangeArrowheads="1"/>
            </p:cNvPicPr>
            <p:nvPr/>
          </p:nvPicPr>
          <p:blipFill>
            <a:blip r:embed="rId4" cstate="print"/>
            <a:srcRect/>
            <a:stretch>
              <a:fillRect/>
            </a:stretch>
          </p:blipFill>
          <p:spPr bwMode="auto">
            <a:xfrm>
              <a:off x="240" y="2784"/>
              <a:ext cx="1488" cy="1323"/>
            </a:xfrm>
            <a:prstGeom prst="rect">
              <a:avLst/>
            </a:prstGeom>
            <a:noFill/>
          </p:spPr>
        </p:pic>
      </p:grpSp>
      <p:grpSp>
        <p:nvGrpSpPr>
          <p:cNvPr id="6169" name="Group 25"/>
          <p:cNvGrpSpPr>
            <a:grpSpLocks/>
          </p:cNvGrpSpPr>
          <p:nvPr/>
        </p:nvGrpSpPr>
        <p:grpSpPr bwMode="auto">
          <a:xfrm>
            <a:off x="2438400" y="4038600"/>
            <a:ext cx="2320925" cy="2590800"/>
            <a:chOff x="1536" y="2544"/>
            <a:chExt cx="1462" cy="1632"/>
          </a:xfrm>
        </p:grpSpPr>
        <p:pic>
          <p:nvPicPr>
            <p:cNvPr id="6158" name="Picture 14" descr="einstein-lg"/>
            <p:cNvPicPr>
              <a:picLocks noChangeAspect="1" noChangeArrowheads="1"/>
            </p:cNvPicPr>
            <p:nvPr/>
          </p:nvPicPr>
          <p:blipFill>
            <a:blip r:embed="rId5" cstate="print"/>
            <a:srcRect/>
            <a:stretch>
              <a:fillRect/>
            </a:stretch>
          </p:blipFill>
          <p:spPr bwMode="auto">
            <a:xfrm>
              <a:off x="1776" y="2544"/>
              <a:ext cx="974" cy="1304"/>
            </a:xfrm>
            <a:prstGeom prst="rect">
              <a:avLst/>
            </a:prstGeom>
            <a:noFill/>
          </p:spPr>
        </p:pic>
        <p:sp>
          <p:nvSpPr>
            <p:cNvPr id="6159" name="Text Box 15"/>
            <p:cNvSpPr txBox="1">
              <a:spLocks noChangeArrowheads="1"/>
            </p:cNvSpPr>
            <p:nvPr/>
          </p:nvSpPr>
          <p:spPr bwMode="auto">
            <a:xfrm>
              <a:off x="1536" y="3984"/>
              <a:ext cx="1462" cy="192"/>
            </a:xfrm>
            <a:prstGeom prst="rect">
              <a:avLst/>
            </a:prstGeom>
            <a:noFill/>
            <a:ln w="9525">
              <a:noFill/>
              <a:miter lim="800000"/>
              <a:headEnd/>
              <a:tailEnd/>
            </a:ln>
            <a:effectLst/>
          </p:spPr>
          <p:txBody>
            <a:bodyPr wrap="none">
              <a:spAutoFit/>
            </a:bodyPr>
            <a:lstStyle/>
            <a:p>
              <a:r>
                <a:rPr lang="it-IT" sz="1400"/>
                <a:t>Albert Einstein (1879-1955)</a:t>
              </a:r>
            </a:p>
          </p:txBody>
        </p:sp>
      </p:grpSp>
      <p:grpSp>
        <p:nvGrpSpPr>
          <p:cNvPr id="6172" name="Group 28"/>
          <p:cNvGrpSpPr>
            <a:grpSpLocks/>
          </p:cNvGrpSpPr>
          <p:nvPr/>
        </p:nvGrpSpPr>
        <p:grpSpPr bwMode="auto">
          <a:xfrm>
            <a:off x="4876800" y="3810000"/>
            <a:ext cx="3962400" cy="1371600"/>
            <a:chOff x="3072" y="2400"/>
            <a:chExt cx="2496" cy="864"/>
          </a:xfrm>
        </p:grpSpPr>
        <p:sp>
          <p:nvSpPr>
            <p:cNvPr id="6160" name="Text Box 16"/>
            <p:cNvSpPr txBox="1">
              <a:spLocks noChangeArrowheads="1"/>
            </p:cNvSpPr>
            <p:nvPr/>
          </p:nvSpPr>
          <p:spPr bwMode="auto">
            <a:xfrm>
              <a:off x="3408" y="2400"/>
              <a:ext cx="1883" cy="212"/>
            </a:xfrm>
            <a:prstGeom prst="rect">
              <a:avLst/>
            </a:prstGeom>
            <a:noFill/>
            <a:ln w="9525">
              <a:noFill/>
              <a:miter lim="800000"/>
              <a:headEnd/>
              <a:tailEnd/>
            </a:ln>
            <a:effectLst/>
          </p:spPr>
          <p:txBody>
            <a:bodyPr wrap="none">
              <a:spAutoFit/>
            </a:bodyPr>
            <a:lstStyle/>
            <a:p>
              <a:r>
                <a:rPr lang="it-IT" sz="1600"/>
                <a:t>Spettro dell’atomo di idrogeno</a:t>
              </a:r>
            </a:p>
          </p:txBody>
        </p:sp>
        <p:pic>
          <p:nvPicPr>
            <p:cNvPr id="6161" name="Picture 17" descr="idrogeno"/>
            <p:cNvPicPr>
              <a:picLocks noChangeAspect="1" noChangeArrowheads="1"/>
            </p:cNvPicPr>
            <p:nvPr/>
          </p:nvPicPr>
          <p:blipFill>
            <a:blip r:embed="rId6" cstate="print"/>
            <a:srcRect/>
            <a:stretch>
              <a:fillRect/>
            </a:stretch>
          </p:blipFill>
          <p:spPr bwMode="auto">
            <a:xfrm>
              <a:off x="3072" y="2592"/>
              <a:ext cx="2496" cy="672"/>
            </a:xfrm>
            <a:prstGeom prst="rect">
              <a:avLst/>
            </a:prstGeom>
            <a:noFill/>
          </p:spPr>
        </p:pic>
      </p:grpSp>
      <p:pic>
        <p:nvPicPr>
          <p:cNvPr id="6164" name="Picture 20" descr="bohr"/>
          <p:cNvPicPr>
            <a:picLocks noChangeAspect="1" noChangeArrowheads="1"/>
          </p:cNvPicPr>
          <p:nvPr/>
        </p:nvPicPr>
        <p:blipFill>
          <a:blip r:embed="rId7" cstate="print"/>
          <a:srcRect/>
          <a:stretch>
            <a:fillRect/>
          </a:stretch>
        </p:blipFill>
        <p:spPr bwMode="auto">
          <a:xfrm>
            <a:off x="7543800" y="5257800"/>
            <a:ext cx="950913" cy="1371600"/>
          </a:xfrm>
          <a:prstGeom prst="rect">
            <a:avLst/>
          </a:prstGeom>
          <a:noFill/>
        </p:spPr>
      </p:pic>
      <p:grpSp>
        <p:nvGrpSpPr>
          <p:cNvPr id="6168" name="Group 24"/>
          <p:cNvGrpSpPr>
            <a:grpSpLocks/>
          </p:cNvGrpSpPr>
          <p:nvPr/>
        </p:nvGrpSpPr>
        <p:grpSpPr bwMode="auto">
          <a:xfrm>
            <a:off x="4953000" y="5257800"/>
            <a:ext cx="2355850" cy="1371600"/>
            <a:chOff x="3120" y="3312"/>
            <a:chExt cx="1484" cy="864"/>
          </a:xfrm>
        </p:grpSpPr>
        <p:pic>
          <p:nvPicPr>
            <p:cNvPr id="6163" name="Picture 19" descr="Balmer"/>
            <p:cNvPicPr>
              <a:picLocks noChangeAspect="1" noChangeArrowheads="1"/>
            </p:cNvPicPr>
            <p:nvPr/>
          </p:nvPicPr>
          <p:blipFill>
            <a:blip r:embed="rId8" cstate="print"/>
            <a:srcRect/>
            <a:stretch>
              <a:fillRect/>
            </a:stretch>
          </p:blipFill>
          <p:spPr bwMode="auto">
            <a:xfrm>
              <a:off x="3888" y="3312"/>
              <a:ext cx="716" cy="864"/>
            </a:xfrm>
            <a:prstGeom prst="rect">
              <a:avLst/>
            </a:prstGeom>
            <a:noFill/>
          </p:spPr>
        </p:pic>
        <p:sp>
          <p:nvSpPr>
            <p:cNvPr id="6166" name="Text Box 22"/>
            <p:cNvSpPr txBox="1">
              <a:spLocks noChangeArrowheads="1"/>
            </p:cNvSpPr>
            <p:nvPr/>
          </p:nvSpPr>
          <p:spPr bwMode="auto">
            <a:xfrm>
              <a:off x="3120" y="3408"/>
              <a:ext cx="730" cy="288"/>
            </a:xfrm>
            <a:prstGeom prst="rect">
              <a:avLst/>
            </a:prstGeom>
            <a:noFill/>
            <a:ln w="9525">
              <a:noFill/>
              <a:miter lim="800000"/>
              <a:headEnd/>
              <a:tailEnd/>
            </a:ln>
            <a:effectLst/>
          </p:spPr>
          <p:txBody>
            <a:bodyPr wrap="none">
              <a:spAutoFit/>
            </a:bodyPr>
            <a:lstStyle/>
            <a:p>
              <a:r>
                <a:rPr lang="it-IT" sz="1200"/>
                <a:t>Johan Balmer</a:t>
              </a:r>
            </a:p>
            <a:p>
              <a:r>
                <a:rPr lang="it-IT" sz="1200"/>
                <a:t>(1825-1898)</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dissolve">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6170"/>
                                        </p:tgtEl>
                                        <p:attrNameLst>
                                          <p:attrName>style.visibility</p:attrName>
                                        </p:attrNameLst>
                                      </p:cBhvr>
                                      <p:to>
                                        <p:strVal val="visible"/>
                                      </p:to>
                                    </p:set>
                                    <p:anim calcmode="lin" valueType="num">
                                      <p:cBhvr>
                                        <p:cTn id="12" dur="1000" fill="hold"/>
                                        <p:tgtEl>
                                          <p:spTgt spid="6170"/>
                                        </p:tgtEl>
                                        <p:attrNameLst>
                                          <p:attrName>ppt_w</p:attrName>
                                        </p:attrNameLst>
                                      </p:cBhvr>
                                      <p:tavLst>
                                        <p:tav tm="0">
                                          <p:val>
                                            <p:fltVal val="0"/>
                                          </p:val>
                                        </p:tav>
                                        <p:tav tm="100000">
                                          <p:val>
                                            <p:strVal val="#ppt_w"/>
                                          </p:val>
                                        </p:tav>
                                      </p:tavLst>
                                    </p:anim>
                                    <p:anim calcmode="lin" valueType="num">
                                      <p:cBhvr>
                                        <p:cTn id="13" dur="1000" fill="hold"/>
                                        <p:tgtEl>
                                          <p:spTgt spid="6170"/>
                                        </p:tgtEl>
                                        <p:attrNameLst>
                                          <p:attrName>ppt_h</p:attrName>
                                        </p:attrNameLst>
                                      </p:cBhvr>
                                      <p:tavLst>
                                        <p:tav tm="0">
                                          <p:val>
                                            <p:fltVal val="0"/>
                                          </p:val>
                                        </p:tav>
                                        <p:tav tm="100000">
                                          <p:val>
                                            <p:strVal val="#ppt_h"/>
                                          </p:val>
                                        </p:tav>
                                      </p:tavLst>
                                    </p:anim>
                                    <p:anim calcmode="lin" valueType="num">
                                      <p:cBhvr>
                                        <p:cTn id="14" dur="1000" fill="hold"/>
                                        <p:tgtEl>
                                          <p:spTgt spid="6170"/>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61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nodeType="clickEffect">
                                  <p:stCondLst>
                                    <p:cond delay="0"/>
                                  </p:stCondLst>
                                  <p:childTnLst>
                                    <p:set>
                                      <p:cBhvr>
                                        <p:cTn id="19" dur="1" fill="hold">
                                          <p:stCondLst>
                                            <p:cond delay="0"/>
                                          </p:stCondLst>
                                        </p:cTn>
                                        <p:tgtEl>
                                          <p:spTgt spid="6173"/>
                                        </p:tgtEl>
                                        <p:attrNameLst>
                                          <p:attrName>style.visibility</p:attrName>
                                        </p:attrNameLst>
                                      </p:cBhvr>
                                      <p:to>
                                        <p:strVal val="visible"/>
                                      </p:to>
                                    </p:set>
                                    <p:anim calcmode="lin" valueType="num">
                                      <p:cBhvr>
                                        <p:cTn id="20" dur="1000" fill="hold"/>
                                        <p:tgtEl>
                                          <p:spTgt spid="6173"/>
                                        </p:tgtEl>
                                        <p:attrNameLst>
                                          <p:attrName>ppt_w</p:attrName>
                                        </p:attrNameLst>
                                      </p:cBhvr>
                                      <p:tavLst>
                                        <p:tav tm="0">
                                          <p:val>
                                            <p:fltVal val="0"/>
                                          </p:val>
                                        </p:tav>
                                        <p:tav tm="100000">
                                          <p:val>
                                            <p:strVal val="#ppt_w"/>
                                          </p:val>
                                        </p:tav>
                                      </p:tavLst>
                                    </p:anim>
                                    <p:anim calcmode="lin" valueType="num">
                                      <p:cBhvr>
                                        <p:cTn id="21" dur="1000" fill="hold"/>
                                        <p:tgtEl>
                                          <p:spTgt spid="6173"/>
                                        </p:tgtEl>
                                        <p:attrNameLst>
                                          <p:attrName>ppt_h</p:attrName>
                                        </p:attrNameLst>
                                      </p:cBhvr>
                                      <p:tavLst>
                                        <p:tav tm="0">
                                          <p:val>
                                            <p:fltVal val="0"/>
                                          </p:val>
                                        </p:tav>
                                        <p:tav tm="100000">
                                          <p:val>
                                            <p:strVal val="#ppt_h"/>
                                          </p:val>
                                        </p:tav>
                                      </p:tavLst>
                                    </p:anim>
                                    <p:anim calcmode="lin" valueType="num">
                                      <p:cBhvr>
                                        <p:cTn id="22" dur="1000" fill="hold"/>
                                        <p:tgtEl>
                                          <p:spTgt spid="617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617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p:stCondLst>
                        <p:cond delay="indefinite"/>
                      </p:stCondLst>
                      <p:childTnLst>
                        <p:par>
                          <p:cTn id="25" fill="hold">
                            <p:stCondLst>
                              <p:cond delay="0"/>
                            </p:stCondLst>
                            <p:childTnLst>
                              <p:par>
                                <p:cTn id="26" presetID="15" presetClass="entr" presetSubtype="0" fill="hold" nodeType="clickEffect">
                                  <p:stCondLst>
                                    <p:cond delay="0"/>
                                  </p:stCondLst>
                                  <p:childTnLst>
                                    <p:set>
                                      <p:cBhvr>
                                        <p:cTn id="27" dur="1" fill="hold">
                                          <p:stCondLst>
                                            <p:cond delay="0"/>
                                          </p:stCondLst>
                                        </p:cTn>
                                        <p:tgtEl>
                                          <p:spTgt spid="6172"/>
                                        </p:tgtEl>
                                        <p:attrNameLst>
                                          <p:attrName>style.visibility</p:attrName>
                                        </p:attrNameLst>
                                      </p:cBhvr>
                                      <p:to>
                                        <p:strVal val="visible"/>
                                      </p:to>
                                    </p:set>
                                    <p:anim calcmode="lin" valueType="num">
                                      <p:cBhvr>
                                        <p:cTn id="28" dur="1000" fill="hold"/>
                                        <p:tgtEl>
                                          <p:spTgt spid="6172"/>
                                        </p:tgtEl>
                                        <p:attrNameLst>
                                          <p:attrName>ppt_w</p:attrName>
                                        </p:attrNameLst>
                                      </p:cBhvr>
                                      <p:tavLst>
                                        <p:tav tm="0">
                                          <p:val>
                                            <p:fltVal val="0"/>
                                          </p:val>
                                        </p:tav>
                                        <p:tav tm="100000">
                                          <p:val>
                                            <p:strVal val="#ppt_w"/>
                                          </p:val>
                                        </p:tav>
                                      </p:tavLst>
                                    </p:anim>
                                    <p:anim calcmode="lin" valueType="num">
                                      <p:cBhvr>
                                        <p:cTn id="29" dur="1000" fill="hold"/>
                                        <p:tgtEl>
                                          <p:spTgt spid="6172"/>
                                        </p:tgtEl>
                                        <p:attrNameLst>
                                          <p:attrName>ppt_h</p:attrName>
                                        </p:attrNameLst>
                                      </p:cBhvr>
                                      <p:tavLst>
                                        <p:tav tm="0">
                                          <p:val>
                                            <p:fltVal val="0"/>
                                          </p:val>
                                        </p:tav>
                                        <p:tav tm="100000">
                                          <p:val>
                                            <p:strVal val="#ppt_h"/>
                                          </p:val>
                                        </p:tav>
                                      </p:tavLst>
                                    </p:anim>
                                    <p:anim calcmode="lin" valueType="num">
                                      <p:cBhvr>
                                        <p:cTn id="30" dur="1000" fill="hold"/>
                                        <p:tgtEl>
                                          <p:spTgt spid="6172"/>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617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528" fill="hold" nodeType="clickEffect">
                                  <p:stCondLst>
                                    <p:cond delay="0"/>
                                  </p:stCondLst>
                                  <p:childTnLst>
                                    <p:set>
                                      <p:cBhvr>
                                        <p:cTn id="35" dur="1" fill="hold">
                                          <p:stCondLst>
                                            <p:cond delay="0"/>
                                          </p:stCondLst>
                                        </p:cTn>
                                        <p:tgtEl>
                                          <p:spTgt spid="6167"/>
                                        </p:tgtEl>
                                        <p:attrNameLst>
                                          <p:attrName>style.visibility</p:attrName>
                                        </p:attrNameLst>
                                      </p:cBhvr>
                                      <p:to>
                                        <p:strVal val="visible"/>
                                      </p:to>
                                    </p:set>
                                    <p:anim calcmode="lin" valueType="num">
                                      <p:cBhvr>
                                        <p:cTn id="36" dur="500" fill="hold"/>
                                        <p:tgtEl>
                                          <p:spTgt spid="6167"/>
                                        </p:tgtEl>
                                        <p:attrNameLst>
                                          <p:attrName>ppt_w</p:attrName>
                                        </p:attrNameLst>
                                      </p:cBhvr>
                                      <p:tavLst>
                                        <p:tav tm="0">
                                          <p:val>
                                            <p:fltVal val="0"/>
                                          </p:val>
                                        </p:tav>
                                        <p:tav tm="100000">
                                          <p:val>
                                            <p:strVal val="#ppt_w"/>
                                          </p:val>
                                        </p:tav>
                                      </p:tavLst>
                                    </p:anim>
                                    <p:anim calcmode="lin" valueType="num">
                                      <p:cBhvr>
                                        <p:cTn id="37" dur="500" fill="hold"/>
                                        <p:tgtEl>
                                          <p:spTgt spid="6167"/>
                                        </p:tgtEl>
                                        <p:attrNameLst>
                                          <p:attrName>ppt_h</p:attrName>
                                        </p:attrNameLst>
                                      </p:cBhvr>
                                      <p:tavLst>
                                        <p:tav tm="0">
                                          <p:val>
                                            <p:fltVal val="0"/>
                                          </p:val>
                                        </p:tav>
                                        <p:tav tm="100000">
                                          <p:val>
                                            <p:strVal val="#ppt_h"/>
                                          </p:val>
                                        </p:tav>
                                      </p:tavLst>
                                    </p:anim>
                                    <p:anim calcmode="lin" valueType="num">
                                      <p:cBhvr>
                                        <p:cTn id="38" dur="500" fill="hold"/>
                                        <p:tgtEl>
                                          <p:spTgt spid="6167"/>
                                        </p:tgtEl>
                                        <p:attrNameLst>
                                          <p:attrName>ppt_x</p:attrName>
                                        </p:attrNameLst>
                                      </p:cBhvr>
                                      <p:tavLst>
                                        <p:tav tm="0">
                                          <p:val>
                                            <p:fltVal val="0.5"/>
                                          </p:val>
                                        </p:tav>
                                        <p:tav tm="100000">
                                          <p:val>
                                            <p:strVal val="#ppt_x"/>
                                          </p:val>
                                        </p:tav>
                                      </p:tavLst>
                                    </p:anim>
                                    <p:anim calcmode="lin" valueType="num">
                                      <p:cBhvr>
                                        <p:cTn id="39" dur="500" fill="hold"/>
                                        <p:tgtEl>
                                          <p:spTgt spid="6167"/>
                                        </p:tgtEl>
                                        <p:attrNameLst>
                                          <p:attrName>ppt_y</p:attrName>
                                        </p:attrNameLst>
                                      </p:cBhvr>
                                      <p:tavLst>
                                        <p:tav tm="0">
                                          <p:val>
                                            <p:fltVal val="0.5"/>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3" presetClass="entr" presetSubtype="528" fill="hold" nodeType="clickEffect">
                                  <p:stCondLst>
                                    <p:cond delay="0"/>
                                  </p:stCondLst>
                                  <p:childTnLst>
                                    <p:set>
                                      <p:cBhvr>
                                        <p:cTn id="43" dur="1" fill="hold">
                                          <p:stCondLst>
                                            <p:cond delay="0"/>
                                          </p:stCondLst>
                                        </p:cTn>
                                        <p:tgtEl>
                                          <p:spTgt spid="6169"/>
                                        </p:tgtEl>
                                        <p:attrNameLst>
                                          <p:attrName>style.visibility</p:attrName>
                                        </p:attrNameLst>
                                      </p:cBhvr>
                                      <p:to>
                                        <p:strVal val="visible"/>
                                      </p:to>
                                    </p:set>
                                    <p:anim calcmode="lin" valueType="num">
                                      <p:cBhvr>
                                        <p:cTn id="44" dur="500" fill="hold"/>
                                        <p:tgtEl>
                                          <p:spTgt spid="6169"/>
                                        </p:tgtEl>
                                        <p:attrNameLst>
                                          <p:attrName>ppt_w</p:attrName>
                                        </p:attrNameLst>
                                      </p:cBhvr>
                                      <p:tavLst>
                                        <p:tav tm="0">
                                          <p:val>
                                            <p:fltVal val="0"/>
                                          </p:val>
                                        </p:tav>
                                        <p:tav tm="100000">
                                          <p:val>
                                            <p:strVal val="#ppt_w"/>
                                          </p:val>
                                        </p:tav>
                                      </p:tavLst>
                                    </p:anim>
                                    <p:anim calcmode="lin" valueType="num">
                                      <p:cBhvr>
                                        <p:cTn id="45" dur="500" fill="hold"/>
                                        <p:tgtEl>
                                          <p:spTgt spid="6169"/>
                                        </p:tgtEl>
                                        <p:attrNameLst>
                                          <p:attrName>ppt_h</p:attrName>
                                        </p:attrNameLst>
                                      </p:cBhvr>
                                      <p:tavLst>
                                        <p:tav tm="0">
                                          <p:val>
                                            <p:fltVal val="0"/>
                                          </p:val>
                                        </p:tav>
                                        <p:tav tm="100000">
                                          <p:val>
                                            <p:strVal val="#ppt_h"/>
                                          </p:val>
                                        </p:tav>
                                      </p:tavLst>
                                    </p:anim>
                                    <p:anim calcmode="lin" valueType="num">
                                      <p:cBhvr>
                                        <p:cTn id="46" dur="500" fill="hold"/>
                                        <p:tgtEl>
                                          <p:spTgt spid="6169"/>
                                        </p:tgtEl>
                                        <p:attrNameLst>
                                          <p:attrName>ppt_x</p:attrName>
                                        </p:attrNameLst>
                                      </p:cBhvr>
                                      <p:tavLst>
                                        <p:tav tm="0">
                                          <p:val>
                                            <p:fltVal val="0.5"/>
                                          </p:val>
                                        </p:tav>
                                        <p:tav tm="100000">
                                          <p:val>
                                            <p:strVal val="#ppt_x"/>
                                          </p:val>
                                        </p:tav>
                                      </p:tavLst>
                                    </p:anim>
                                    <p:anim calcmode="lin" valueType="num">
                                      <p:cBhvr>
                                        <p:cTn id="47" dur="500" fill="hold"/>
                                        <p:tgtEl>
                                          <p:spTgt spid="6169"/>
                                        </p:tgtEl>
                                        <p:attrNameLst>
                                          <p:attrName>ppt_y</p:attrName>
                                        </p:attrNameLst>
                                      </p:cBhvr>
                                      <p:tavLst>
                                        <p:tav tm="0">
                                          <p:val>
                                            <p:fltVal val="0.5"/>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9" fill="hold" nodeType="clickEffect">
                                  <p:stCondLst>
                                    <p:cond delay="0"/>
                                  </p:stCondLst>
                                  <p:childTnLst>
                                    <p:set>
                                      <p:cBhvr>
                                        <p:cTn id="51" dur="1" fill="hold">
                                          <p:stCondLst>
                                            <p:cond delay="0"/>
                                          </p:stCondLst>
                                        </p:cTn>
                                        <p:tgtEl>
                                          <p:spTgt spid="6168"/>
                                        </p:tgtEl>
                                        <p:attrNameLst>
                                          <p:attrName>style.visibility</p:attrName>
                                        </p:attrNameLst>
                                      </p:cBhvr>
                                      <p:to>
                                        <p:strVal val="visible"/>
                                      </p:to>
                                    </p:set>
                                    <p:anim calcmode="lin" valueType="num">
                                      <p:cBhvr additive="base">
                                        <p:cTn id="52" dur="500" fill="hold"/>
                                        <p:tgtEl>
                                          <p:spTgt spid="6168"/>
                                        </p:tgtEl>
                                        <p:attrNameLst>
                                          <p:attrName>ppt_x</p:attrName>
                                        </p:attrNameLst>
                                      </p:cBhvr>
                                      <p:tavLst>
                                        <p:tav tm="0">
                                          <p:val>
                                            <p:strVal val="0-#ppt_w/2"/>
                                          </p:val>
                                        </p:tav>
                                        <p:tav tm="100000">
                                          <p:val>
                                            <p:strVal val="#ppt_x"/>
                                          </p:val>
                                        </p:tav>
                                      </p:tavLst>
                                    </p:anim>
                                    <p:anim calcmode="lin" valueType="num">
                                      <p:cBhvr additive="base">
                                        <p:cTn id="53" dur="500" fill="hold"/>
                                        <p:tgtEl>
                                          <p:spTgt spid="6168"/>
                                        </p:tgtEl>
                                        <p:attrNameLst>
                                          <p:attrName>ppt_y</p:attrName>
                                        </p:attrNameLst>
                                      </p:cBhvr>
                                      <p:tavLst>
                                        <p:tav tm="0">
                                          <p:val>
                                            <p:strVal val="0-#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6" fill="hold" nodeType="clickEffect">
                                  <p:stCondLst>
                                    <p:cond delay="0"/>
                                  </p:stCondLst>
                                  <p:childTnLst>
                                    <p:set>
                                      <p:cBhvr>
                                        <p:cTn id="57" dur="1" fill="hold">
                                          <p:stCondLst>
                                            <p:cond delay="0"/>
                                          </p:stCondLst>
                                        </p:cTn>
                                        <p:tgtEl>
                                          <p:spTgt spid="6164"/>
                                        </p:tgtEl>
                                        <p:attrNameLst>
                                          <p:attrName>style.visibility</p:attrName>
                                        </p:attrNameLst>
                                      </p:cBhvr>
                                      <p:to>
                                        <p:strVal val="visible"/>
                                      </p:to>
                                    </p:set>
                                    <p:anim calcmode="lin" valueType="num">
                                      <p:cBhvr additive="base">
                                        <p:cTn id="58" dur="500" fill="hold"/>
                                        <p:tgtEl>
                                          <p:spTgt spid="6164"/>
                                        </p:tgtEl>
                                        <p:attrNameLst>
                                          <p:attrName>ppt_x</p:attrName>
                                        </p:attrNameLst>
                                      </p:cBhvr>
                                      <p:tavLst>
                                        <p:tav tm="0">
                                          <p:val>
                                            <p:strVal val="1+#ppt_w/2"/>
                                          </p:val>
                                        </p:tav>
                                        <p:tav tm="100000">
                                          <p:val>
                                            <p:strVal val="#ppt_x"/>
                                          </p:val>
                                        </p:tav>
                                      </p:tavLst>
                                    </p:anim>
                                    <p:anim calcmode="lin" valueType="num">
                                      <p:cBhvr additive="base">
                                        <p:cTn id="59" dur="500" fill="hold"/>
                                        <p:tgtEl>
                                          <p:spTgt spid="61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362200" y="533400"/>
            <a:ext cx="4721225" cy="641350"/>
          </a:xfrm>
          <a:prstGeom prst="rect">
            <a:avLst/>
          </a:prstGeom>
          <a:noFill/>
          <a:ln w="9525">
            <a:noFill/>
            <a:miter lim="800000"/>
            <a:headEnd/>
            <a:tailEnd/>
          </a:ln>
          <a:effectLst/>
        </p:spPr>
        <p:txBody>
          <a:bodyPr wrap="none">
            <a:spAutoFit/>
          </a:bodyPr>
          <a:lstStyle/>
          <a:p>
            <a:r>
              <a:rPr lang="it-IT"/>
              <a:t>Spettro di Corpo Nero</a:t>
            </a:r>
          </a:p>
        </p:txBody>
      </p:sp>
      <p:grpSp>
        <p:nvGrpSpPr>
          <p:cNvPr id="10255" name="Group 15"/>
          <p:cNvGrpSpPr>
            <a:grpSpLocks/>
          </p:cNvGrpSpPr>
          <p:nvPr/>
        </p:nvGrpSpPr>
        <p:grpSpPr bwMode="auto">
          <a:xfrm>
            <a:off x="990600" y="1219200"/>
            <a:ext cx="5462588" cy="1995488"/>
            <a:chOff x="624" y="768"/>
            <a:chExt cx="3441" cy="1257"/>
          </a:xfrm>
        </p:grpSpPr>
        <p:sp>
          <p:nvSpPr>
            <p:cNvPr id="10243" name="Text Box 3"/>
            <p:cNvSpPr txBox="1">
              <a:spLocks noChangeArrowheads="1"/>
            </p:cNvSpPr>
            <p:nvPr/>
          </p:nvSpPr>
          <p:spPr bwMode="auto">
            <a:xfrm>
              <a:off x="624" y="864"/>
              <a:ext cx="1354" cy="978"/>
            </a:xfrm>
            <a:prstGeom prst="rect">
              <a:avLst/>
            </a:prstGeom>
            <a:noFill/>
            <a:ln w="9525">
              <a:noFill/>
              <a:miter lim="800000"/>
              <a:headEnd/>
              <a:tailEnd/>
            </a:ln>
            <a:effectLst/>
          </p:spPr>
          <p:txBody>
            <a:bodyPr>
              <a:spAutoFit/>
            </a:bodyPr>
            <a:lstStyle/>
            <a:p>
              <a:r>
                <a:rPr lang="it-IT" sz="1200"/>
                <a:t>Secondo la Meccanica Classica lo spettro di corpo nero dovrebbe rispettare la legge di Rayleigh-Jeans : ma secondo questa legge l’intensità emessa dovrebbe essere infinita (catastrofe ultravioletta)</a:t>
              </a:r>
            </a:p>
          </p:txBody>
        </p:sp>
        <p:pic>
          <p:nvPicPr>
            <p:cNvPr id="10244" name="Picture 4" descr="uvcatas"/>
            <p:cNvPicPr>
              <a:picLocks noChangeAspect="1" noChangeArrowheads="1"/>
            </p:cNvPicPr>
            <p:nvPr/>
          </p:nvPicPr>
          <p:blipFill>
            <a:blip r:embed="rId2" cstate="print"/>
            <a:srcRect/>
            <a:stretch>
              <a:fillRect/>
            </a:stretch>
          </p:blipFill>
          <p:spPr bwMode="auto">
            <a:xfrm>
              <a:off x="2112" y="768"/>
              <a:ext cx="1953" cy="1257"/>
            </a:xfrm>
            <a:prstGeom prst="rect">
              <a:avLst/>
            </a:prstGeom>
            <a:noFill/>
          </p:spPr>
        </p:pic>
      </p:grpSp>
      <p:sp>
        <p:nvSpPr>
          <p:cNvPr id="10248" name="Text Box 8"/>
          <p:cNvSpPr txBox="1">
            <a:spLocks noChangeArrowheads="1"/>
          </p:cNvSpPr>
          <p:nvPr/>
        </p:nvSpPr>
        <p:spPr bwMode="auto">
          <a:xfrm>
            <a:off x="6781800" y="1524000"/>
            <a:ext cx="1997075" cy="1370013"/>
          </a:xfrm>
          <a:prstGeom prst="rect">
            <a:avLst/>
          </a:prstGeom>
          <a:noFill/>
          <a:ln w="9525">
            <a:noFill/>
            <a:miter lim="800000"/>
            <a:headEnd/>
            <a:tailEnd/>
          </a:ln>
          <a:effectLst/>
        </p:spPr>
        <p:txBody>
          <a:bodyPr>
            <a:spAutoFit/>
          </a:bodyPr>
          <a:lstStyle/>
          <a:p>
            <a:r>
              <a:rPr lang="it-IT" sz="1200"/>
              <a:t>Planck risolve il problema ipotizzando che all’interno del corpo nero l’energia si scambia non in modo continuo, ma in quantità discrete, detti </a:t>
            </a:r>
            <a:r>
              <a:rPr lang="it-IT" sz="1200" b="1"/>
              <a:t>quanti</a:t>
            </a:r>
            <a:r>
              <a:rPr lang="it-IT" sz="1200"/>
              <a:t>.</a:t>
            </a:r>
          </a:p>
        </p:txBody>
      </p:sp>
      <p:grpSp>
        <p:nvGrpSpPr>
          <p:cNvPr id="10254" name="Group 14"/>
          <p:cNvGrpSpPr>
            <a:grpSpLocks/>
          </p:cNvGrpSpPr>
          <p:nvPr/>
        </p:nvGrpSpPr>
        <p:grpSpPr bwMode="auto">
          <a:xfrm>
            <a:off x="6324600" y="3200400"/>
            <a:ext cx="2438400" cy="1457325"/>
            <a:chOff x="3984" y="2016"/>
            <a:chExt cx="1536" cy="918"/>
          </a:xfrm>
        </p:grpSpPr>
        <p:pic>
          <p:nvPicPr>
            <p:cNvPr id="10249" name="Picture 9" descr="rubinetto"/>
            <p:cNvPicPr>
              <a:picLocks noChangeAspect="1" noChangeArrowheads="1"/>
            </p:cNvPicPr>
            <p:nvPr/>
          </p:nvPicPr>
          <p:blipFill>
            <a:blip r:embed="rId3" cstate="print"/>
            <a:srcRect/>
            <a:stretch>
              <a:fillRect/>
            </a:stretch>
          </p:blipFill>
          <p:spPr bwMode="auto">
            <a:xfrm>
              <a:off x="4752" y="2016"/>
              <a:ext cx="768" cy="918"/>
            </a:xfrm>
            <a:prstGeom prst="rect">
              <a:avLst/>
            </a:prstGeom>
            <a:noFill/>
          </p:spPr>
        </p:pic>
        <p:sp>
          <p:nvSpPr>
            <p:cNvPr id="10251" name="Text Box 11"/>
            <p:cNvSpPr txBox="1">
              <a:spLocks noChangeArrowheads="1"/>
            </p:cNvSpPr>
            <p:nvPr/>
          </p:nvSpPr>
          <p:spPr bwMode="auto">
            <a:xfrm>
              <a:off x="3984" y="2352"/>
              <a:ext cx="730" cy="518"/>
            </a:xfrm>
            <a:prstGeom prst="rect">
              <a:avLst/>
            </a:prstGeom>
            <a:noFill/>
            <a:ln w="9525">
              <a:noFill/>
              <a:miter lim="800000"/>
              <a:headEnd/>
              <a:tailEnd/>
            </a:ln>
            <a:effectLst/>
          </p:spPr>
          <p:txBody>
            <a:bodyPr>
              <a:spAutoFit/>
            </a:bodyPr>
            <a:lstStyle/>
            <a:p>
              <a:pPr algn="r"/>
              <a:r>
                <a:rPr lang="it-IT" sz="1200"/>
                <a:t>Scambio di energia in modo continuo</a:t>
              </a:r>
            </a:p>
          </p:txBody>
        </p:sp>
      </p:grpSp>
      <p:grpSp>
        <p:nvGrpSpPr>
          <p:cNvPr id="10264" name="Group 24"/>
          <p:cNvGrpSpPr>
            <a:grpSpLocks/>
          </p:cNvGrpSpPr>
          <p:nvPr/>
        </p:nvGrpSpPr>
        <p:grpSpPr bwMode="auto">
          <a:xfrm>
            <a:off x="6400800" y="4953000"/>
            <a:ext cx="2378075" cy="1524000"/>
            <a:chOff x="4032" y="3120"/>
            <a:chExt cx="1498" cy="960"/>
          </a:xfrm>
        </p:grpSpPr>
        <p:sp>
          <p:nvSpPr>
            <p:cNvPr id="10252" name="Text Box 12"/>
            <p:cNvSpPr txBox="1">
              <a:spLocks noChangeArrowheads="1"/>
            </p:cNvSpPr>
            <p:nvPr/>
          </p:nvSpPr>
          <p:spPr bwMode="auto">
            <a:xfrm>
              <a:off x="4848" y="3312"/>
              <a:ext cx="682" cy="403"/>
            </a:xfrm>
            <a:prstGeom prst="rect">
              <a:avLst/>
            </a:prstGeom>
            <a:noFill/>
            <a:ln w="9525">
              <a:noFill/>
              <a:miter lim="800000"/>
              <a:headEnd/>
              <a:tailEnd/>
            </a:ln>
            <a:effectLst/>
          </p:spPr>
          <p:txBody>
            <a:bodyPr>
              <a:spAutoFit/>
            </a:bodyPr>
            <a:lstStyle/>
            <a:p>
              <a:r>
                <a:rPr lang="it-IT" sz="1200"/>
                <a:t>Scambio di energia per quanti</a:t>
              </a:r>
            </a:p>
          </p:txBody>
        </p:sp>
        <p:pic>
          <p:nvPicPr>
            <p:cNvPr id="10261" name="Picture 21" descr="water-spigot"/>
            <p:cNvPicPr>
              <a:picLocks noChangeAspect="1" noChangeArrowheads="1"/>
            </p:cNvPicPr>
            <p:nvPr/>
          </p:nvPicPr>
          <p:blipFill>
            <a:blip r:embed="rId4" cstate="print"/>
            <a:srcRect/>
            <a:stretch>
              <a:fillRect/>
            </a:stretch>
          </p:blipFill>
          <p:spPr bwMode="auto">
            <a:xfrm>
              <a:off x="4032" y="3120"/>
              <a:ext cx="768" cy="960"/>
            </a:xfrm>
            <a:prstGeom prst="rect">
              <a:avLst/>
            </a:prstGeom>
            <a:noFill/>
          </p:spPr>
        </p:pic>
      </p:grpSp>
      <p:pic>
        <p:nvPicPr>
          <p:cNvPr id="10265" name="Picture 25" descr="D:\Roberto\Fisica24h\hydrogenspectra.JPG"/>
          <p:cNvPicPr>
            <a:picLocks noChangeAspect="1" noChangeArrowheads="1"/>
          </p:cNvPicPr>
          <p:nvPr/>
        </p:nvPicPr>
        <p:blipFill>
          <a:blip r:embed="rId5" cstate="print"/>
          <a:srcRect b="23347"/>
          <a:stretch>
            <a:fillRect/>
          </a:stretch>
        </p:blipFill>
        <p:spPr bwMode="auto">
          <a:xfrm>
            <a:off x="228600" y="3962400"/>
            <a:ext cx="6019800" cy="17065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55"/>
                                        </p:tgtEl>
                                        <p:attrNameLst>
                                          <p:attrName>style.visibility</p:attrName>
                                        </p:attrNameLst>
                                      </p:cBhvr>
                                      <p:to>
                                        <p:strVal val="visible"/>
                                      </p:to>
                                    </p:set>
                                    <p:animEffect transition="in" filter="dissolve">
                                      <p:cBhvr>
                                        <p:cTn id="7" dur="500"/>
                                        <p:tgtEl>
                                          <p:spTgt spid="10255"/>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0248"/>
                                        </p:tgtEl>
                                        <p:attrNameLst>
                                          <p:attrName>style.visibility</p:attrName>
                                        </p:attrNameLst>
                                      </p:cBhvr>
                                      <p:to>
                                        <p:strVal val="visible"/>
                                      </p:to>
                                    </p:set>
                                    <p:anim calcmode="lin" valueType="num">
                                      <p:cBhvr>
                                        <p:cTn id="12" dur="1000" fill="hold"/>
                                        <p:tgtEl>
                                          <p:spTgt spid="10248"/>
                                        </p:tgtEl>
                                        <p:attrNameLst>
                                          <p:attrName>ppt_w</p:attrName>
                                        </p:attrNameLst>
                                      </p:cBhvr>
                                      <p:tavLst>
                                        <p:tav tm="0">
                                          <p:val>
                                            <p:fltVal val="0"/>
                                          </p:val>
                                        </p:tav>
                                        <p:tav tm="100000">
                                          <p:val>
                                            <p:strVal val="#ppt_w"/>
                                          </p:val>
                                        </p:tav>
                                      </p:tavLst>
                                    </p:anim>
                                    <p:anim calcmode="lin" valueType="num">
                                      <p:cBhvr>
                                        <p:cTn id="13" dur="1000" fill="hold"/>
                                        <p:tgtEl>
                                          <p:spTgt spid="10248"/>
                                        </p:tgtEl>
                                        <p:attrNameLst>
                                          <p:attrName>ppt_h</p:attrName>
                                        </p:attrNameLst>
                                      </p:cBhvr>
                                      <p:tavLst>
                                        <p:tav tm="0">
                                          <p:val>
                                            <p:fltVal val="0"/>
                                          </p:val>
                                        </p:tav>
                                        <p:tav tm="100000">
                                          <p:val>
                                            <p:strVal val="#ppt_h"/>
                                          </p:val>
                                        </p:tav>
                                      </p:tavLst>
                                    </p:anim>
                                    <p:anim calcmode="lin" valueType="num">
                                      <p:cBhvr>
                                        <p:cTn id="14" dur="1000" fill="hold"/>
                                        <p:tgtEl>
                                          <p:spTgt spid="1024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024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9" fill="hold" nodeType="clickEffect">
                                  <p:stCondLst>
                                    <p:cond delay="0"/>
                                  </p:stCondLst>
                                  <p:childTnLst>
                                    <p:set>
                                      <p:cBhvr>
                                        <p:cTn id="19" dur="1" fill="hold">
                                          <p:stCondLst>
                                            <p:cond delay="0"/>
                                          </p:stCondLst>
                                        </p:cTn>
                                        <p:tgtEl>
                                          <p:spTgt spid="10254"/>
                                        </p:tgtEl>
                                        <p:attrNameLst>
                                          <p:attrName>style.visibility</p:attrName>
                                        </p:attrNameLst>
                                      </p:cBhvr>
                                      <p:to>
                                        <p:strVal val="visible"/>
                                      </p:to>
                                    </p:set>
                                    <p:anim calcmode="lin" valueType="num">
                                      <p:cBhvr additive="base">
                                        <p:cTn id="20" dur="500" fill="hold"/>
                                        <p:tgtEl>
                                          <p:spTgt spid="10254"/>
                                        </p:tgtEl>
                                        <p:attrNameLst>
                                          <p:attrName>ppt_x</p:attrName>
                                        </p:attrNameLst>
                                      </p:cBhvr>
                                      <p:tavLst>
                                        <p:tav tm="0">
                                          <p:val>
                                            <p:strVal val="0-#ppt_w/2"/>
                                          </p:val>
                                        </p:tav>
                                        <p:tav tm="100000">
                                          <p:val>
                                            <p:strVal val="#ppt_x"/>
                                          </p:val>
                                        </p:tav>
                                      </p:tavLst>
                                    </p:anim>
                                    <p:anim calcmode="lin" valueType="num">
                                      <p:cBhvr additive="base">
                                        <p:cTn id="21" dur="500" fill="hold"/>
                                        <p:tgtEl>
                                          <p:spTgt spid="10254"/>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2" fill="hold" nodeType="clickEffect">
                                  <p:stCondLst>
                                    <p:cond delay="0"/>
                                  </p:stCondLst>
                                  <p:childTnLst>
                                    <p:set>
                                      <p:cBhvr>
                                        <p:cTn id="25" dur="1" fill="hold">
                                          <p:stCondLst>
                                            <p:cond delay="0"/>
                                          </p:stCondLst>
                                        </p:cTn>
                                        <p:tgtEl>
                                          <p:spTgt spid="10264"/>
                                        </p:tgtEl>
                                        <p:attrNameLst>
                                          <p:attrName>style.visibility</p:attrName>
                                        </p:attrNameLst>
                                      </p:cBhvr>
                                      <p:to>
                                        <p:strVal val="visible"/>
                                      </p:to>
                                    </p:set>
                                    <p:anim calcmode="lin" valueType="num">
                                      <p:cBhvr additive="base">
                                        <p:cTn id="26" dur="500" fill="hold"/>
                                        <p:tgtEl>
                                          <p:spTgt spid="10264"/>
                                        </p:tgtEl>
                                        <p:attrNameLst>
                                          <p:attrName>ppt_x</p:attrName>
                                        </p:attrNameLst>
                                      </p:cBhvr>
                                      <p:tavLst>
                                        <p:tav tm="0">
                                          <p:val>
                                            <p:strVal val="0-#ppt_w/2"/>
                                          </p:val>
                                        </p:tav>
                                        <p:tav tm="100000">
                                          <p:val>
                                            <p:strVal val="#ppt_x"/>
                                          </p:val>
                                        </p:tav>
                                      </p:tavLst>
                                    </p:anim>
                                    <p:anim calcmode="lin" valueType="num">
                                      <p:cBhvr additive="base">
                                        <p:cTn id="27" dur="500" fill="hold"/>
                                        <p:tgtEl>
                                          <p:spTgt spid="102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1447800" y="5715000"/>
            <a:ext cx="6484938" cy="396875"/>
          </a:xfrm>
          <a:prstGeom prst="rect">
            <a:avLst/>
          </a:prstGeom>
          <a:noFill/>
          <a:ln w="9525">
            <a:noFill/>
            <a:miter lim="800000"/>
            <a:headEnd/>
            <a:tailEnd/>
          </a:ln>
          <a:effectLst/>
        </p:spPr>
        <p:txBody>
          <a:bodyPr wrap="none">
            <a:spAutoFit/>
          </a:bodyPr>
          <a:lstStyle/>
          <a:p>
            <a:r>
              <a:rPr lang="it-IT" sz="2000"/>
              <a:t>http://www.mi.infm.it/manini/dida/BlackBody.html</a:t>
            </a:r>
          </a:p>
        </p:txBody>
      </p:sp>
      <p:sp>
        <p:nvSpPr>
          <p:cNvPr id="15364" name="Text Box 4"/>
          <p:cNvSpPr txBox="1">
            <a:spLocks noChangeArrowheads="1"/>
          </p:cNvSpPr>
          <p:nvPr/>
        </p:nvSpPr>
        <p:spPr bwMode="auto">
          <a:xfrm>
            <a:off x="2286000" y="2590800"/>
            <a:ext cx="4721225" cy="641350"/>
          </a:xfrm>
          <a:prstGeom prst="rect">
            <a:avLst/>
          </a:prstGeom>
          <a:noFill/>
          <a:ln w="9525">
            <a:noFill/>
            <a:miter lim="800000"/>
            <a:headEnd/>
            <a:tailEnd/>
          </a:ln>
          <a:effectLst/>
        </p:spPr>
        <p:txBody>
          <a:bodyPr wrap="none">
            <a:spAutoFit/>
          </a:bodyPr>
          <a:lstStyle/>
          <a:p>
            <a:r>
              <a:rPr lang="it-IT">
                <a:hlinkClick r:id="rId2"/>
              </a:rPr>
              <a:t>Spettro di Corpo Nero</a:t>
            </a:r>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362200" y="533400"/>
            <a:ext cx="4386263" cy="641350"/>
          </a:xfrm>
          <a:prstGeom prst="rect">
            <a:avLst/>
          </a:prstGeom>
          <a:noFill/>
          <a:ln w="9525">
            <a:noFill/>
            <a:miter lim="800000"/>
            <a:headEnd/>
            <a:tailEnd/>
          </a:ln>
          <a:effectLst/>
        </p:spPr>
        <p:txBody>
          <a:bodyPr wrap="none">
            <a:spAutoFit/>
          </a:bodyPr>
          <a:lstStyle/>
          <a:p>
            <a:r>
              <a:rPr lang="it-IT"/>
              <a:t>Effetto fotoelettrico</a:t>
            </a:r>
          </a:p>
        </p:txBody>
      </p:sp>
      <p:grpSp>
        <p:nvGrpSpPr>
          <p:cNvPr id="7175" name="Group 7"/>
          <p:cNvGrpSpPr>
            <a:grpSpLocks/>
          </p:cNvGrpSpPr>
          <p:nvPr/>
        </p:nvGrpSpPr>
        <p:grpSpPr bwMode="auto">
          <a:xfrm>
            <a:off x="533400" y="1447800"/>
            <a:ext cx="2590800" cy="2122488"/>
            <a:chOff x="336" y="912"/>
            <a:chExt cx="1632" cy="1337"/>
          </a:xfrm>
        </p:grpSpPr>
        <p:pic>
          <p:nvPicPr>
            <p:cNvPr id="7173" name="Picture 5" descr="photoelectric"/>
            <p:cNvPicPr>
              <a:picLocks noChangeAspect="1" noChangeArrowheads="1"/>
            </p:cNvPicPr>
            <p:nvPr/>
          </p:nvPicPr>
          <p:blipFill>
            <a:blip r:embed="rId2" cstate="print"/>
            <a:srcRect/>
            <a:stretch>
              <a:fillRect/>
            </a:stretch>
          </p:blipFill>
          <p:spPr bwMode="auto">
            <a:xfrm>
              <a:off x="336" y="1248"/>
              <a:ext cx="1632" cy="1001"/>
            </a:xfrm>
            <a:prstGeom prst="rect">
              <a:avLst/>
            </a:prstGeom>
            <a:noFill/>
          </p:spPr>
        </p:pic>
        <p:sp>
          <p:nvSpPr>
            <p:cNvPr id="7174" name="Text Box 6"/>
            <p:cNvSpPr txBox="1">
              <a:spLocks noChangeArrowheads="1"/>
            </p:cNvSpPr>
            <p:nvPr/>
          </p:nvSpPr>
          <p:spPr bwMode="auto">
            <a:xfrm>
              <a:off x="624" y="912"/>
              <a:ext cx="1136" cy="250"/>
            </a:xfrm>
            <a:prstGeom prst="rect">
              <a:avLst/>
            </a:prstGeom>
            <a:noFill/>
            <a:ln w="9525">
              <a:noFill/>
              <a:miter lim="800000"/>
              <a:headEnd/>
              <a:tailEnd/>
            </a:ln>
            <a:effectLst/>
          </p:spPr>
          <p:txBody>
            <a:bodyPr wrap="none">
              <a:spAutoFit/>
            </a:bodyPr>
            <a:lstStyle/>
            <a:p>
              <a:r>
                <a:rPr lang="it-IT" sz="2000"/>
                <a:t>Cosa succede?</a:t>
              </a:r>
            </a:p>
          </p:txBody>
        </p:sp>
      </p:grpSp>
      <p:grpSp>
        <p:nvGrpSpPr>
          <p:cNvPr id="7178" name="Group 10"/>
          <p:cNvGrpSpPr>
            <a:grpSpLocks/>
          </p:cNvGrpSpPr>
          <p:nvPr/>
        </p:nvGrpSpPr>
        <p:grpSpPr bwMode="auto">
          <a:xfrm>
            <a:off x="5410200" y="1600200"/>
            <a:ext cx="2590800" cy="2357438"/>
            <a:chOff x="3408" y="1008"/>
            <a:chExt cx="1632" cy="1485"/>
          </a:xfrm>
        </p:grpSpPr>
        <p:sp>
          <p:nvSpPr>
            <p:cNvPr id="7176" name="Text Box 8"/>
            <p:cNvSpPr txBox="1">
              <a:spLocks noChangeArrowheads="1"/>
            </p:cNvSpPr>
            <p:nvPr/>
          </p:nvSpPr>
          <p:spPr bwMode="auto">
            <a:xfrm>
              <a:off x="3552" y="1008"/>
              <a:ext cx="1373" cy="250"/>
            </a:xfrm>
            <a:prstGeom prst="rect">
              <a:avLst/>
            </a:prstGeom>
            <a:noFill/>
            <a:ln w="9525">
              <a:noFill/>
              <a:miter lim="800000"/>
              <a:headEnd/>
              <a:tailEnd/>
            </a:ln>
            <a:effectLst/>
          </p:spPr>
          <p:txBody>
            <a:bodyPr wrap="none">
              <a:spAutoFit/>
            </a:bodyPr>
            <a:lstStyle/>
            <a:p>
              <a:r>
                <a:rPr lang="it-IT" sz="2000"/>
                <a:t>Come misurarlo?</a:t>
              </a:r>
            </a:p>
          </p:txBody>
        </p:sp>
        <p:pic>
          <p:nvPicPr>
            <p:cNvPr id="7177" name="Picture 9" descr="photo2"/>
            <p:cNvPicPr>
              <a:picLocks noChangeAspect="1" noChangeArrowheads="1"/>
            </p:cNvPicPr>
            <p:nvPr/>
          </p:nvPicPr>
          <p:blipFill>
            <a:blip r:embed="rId3" cstate="print"/>
            <a:srcRect/>
            <a:stretch>
              <a:fillRect/>
            </a:stretch>
          </p:blipFill>
          <p:spPr bwMode="auto">
            <a:xfrm>
              <a:off x="3408" y="1296"/>
              <a:ext cx="1632" cy="1197"/>
            </a:xfrm>
            <a:prstGeom prst="rect">
              <a:avLst/>
            </a:prstGeom>
            <a:noFill/>
          </p:spPr>
        </p:pic>
      </p:grpSp>
      <p:grpSp>
        <p:nvGrpSpPr>
          <p:cNvPr id="7181" name="Group 13"/>
          <p:cNvGrpSpPr>
            <a:grpSpLocks/>
          </p:cNvGrpSpPr>
          <p:nvPr/>
        </p:nvGrpSpPr>
        <p:grpSpPr bwMode="auto">
          <a:xfrm>
            <a:off x="1524000" y="4267200"/>
            <a:ext cx="4156075" cy="2297113"/>
            <a:chOff x="2832" y="2688"/>
            <a:chExt cx="2618" cy="1447"/>
          </a:xfrm>
        </p:grpSpPr>
        <p:sp>
          <p:nvSpPr>
            <p:cNvPr id="7179" name="Text Box 11"/>
            <p:cNvSpPr txBox="1">
              <a:spLocks noChangeArrowheads="1"/>
            </p:cNvSpPr>
            <p:nvPr/>
          </p:nvSpPr>
          <p:spPr bwMode="auto">
            <a:xfrm>
              <a:off x="3120" y="2688"/>
              <a:ext cx="2026" cy="250"/>
            </a:xfrm>
            <a:prstGeom prst="rect">
              <a:avLst/>
            </a:prstGeom>
            <a:noFill/>
            <a:ln w="9525">
              <a:noFill/>
              <a:miter lim="800000"/>
              <a:headEnd/>
              <a:tailEnd/>
            </a:ln>
            <a:effectLst/>
          </p:spPr>
          <p:txBody>
            <a:bodyPr wrap="none">
              <a:spAutoFit/>
            </a:bodyPr>
            <a:lstStyle/>
            <a:p>
              <a:r>
                <a:rPr lang="it-IT" sz="2000"/>
                <a:t>La spiegazione di Einstein</a:t>
              </a:r>
            </a:p>
          </p:txBody>
        </p:sp>
        <p:pic>
          <p:nvPicPr>
            <p:cNvPr id="7180" name="Picture 12" descr="imageRUC"/>
            <p:cNvPicPr>
              <a:picLocks noChangeAspect="1" noChangeArrowheads="1"/>
            </p:cNvPicPr>
            <p:nvPr/>
          </p:nvPicPr>
          <p:blipFill>
            <a:blip r:embed="rId4" cstate="print"/>
            <a:srcRect/>
            <a:stretch>
              <a:fillRect/>
            </a:stretch>
          </p:blipFill>
          <p:spPr bwMode="auto">
            <a:xfrm>
              <a:off x="2832" y="2976"/>
              <a:ext cx="2618" cy="1159"/>
            </a:xfrm>
            <a:prstGeom prst="rect">
              <a:avLst/>
            </a:prstGeom>
            <a:noFill/>
          </p:spPr>
        </p:pic>
      </p:grpSp>
      <p:sp>
        <p:nvSpPr>
          <p:cNvPr id="7182" name="Text Box 14"/>
          <p:cNvSpPr txBox="1">
            <a:spLocks noChangeArrowheads="1"/>
          </p:cNvSpPr>
          <p:nvPr/>
        </p:nvSpPr>
        <p:spPr bwMode="auto">
          <a:xfrm>
            <a:off x="5867400" y="4343400"/>
            <a:ext cx="2225675" cy="517525"/>
          </a:xfrm>
          <a:prstGeom prst="rect">
            <a:avLst/>
          </a:prstGeom>
          <a:noFill/>
          <a:ln w="9525">
            <a:noFill/>
            <a:miter lim="800000"/>
            <a:headEnd/>
            <a:tailEnd/>
          </a:ln>
          <a:effectLst/>
        </p:spPr>
        <p:txBody>
          <a:bodyPr>
            <a:spAutoFit/>
          </a:bodyPr>
          <a:lstStyle/>
          <a:p>
            <a:r>
              <a:rPr lang="it-IT" sz="1400"/>
              <a:t>La luce mostra la sua natura corpuscolare:</a:t>
            </a:r>
          </a:p>
        </p:txBody>
      </p:sp>
      <p:sp>
        <p:nvSpPr>
          <p:cNvPr id="7183" name="Text Box 15"/>
          <p:cNvSpPr txBox="1">
            <a:spLocks noChangeArrowheads="1"/>
          </p:cNvSpPr>
          <p:nvPr/>
        </p:nvSpPr>
        <p:spPr bwMode="auto">
          <a:xfrm>
            <a:off x="6934200" y="5029200"/>
            <a:ext cx="1920875" cy="1368425"/>
          </a:xfrm>
          <a:prstGeom prst="rect">
            <a:avLst/>
          </a:prstGeom>
          <a:noFill/>
          <a:ln w="9525">
            <a:noFill/>
            <a:miter lim="800000"/>
            <a:headEnd/>
            <a:tailEnd/>
          </a:ln>
          <a:effectLst/>
        </p:spPr>
        <p:txBody>
          <a:bodyPr>
            <a:spAutoFit/>
          </a:bodyPr>
          <a:lstStyle/>
          <a:p>
            <a:r>
              <a:rPr lang="it-IT" sz="1400"/>
              <a:t>per spiegare l’effetto fotoelettrico occorre introdurre i fotoni, quanti di luce che si comportano come particelle.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175"/>
                                        </p:tgtEl>
                                        <p:attrNameLst>
                                          <p:attrName>style.visibility</p:attrName>
                                        </p:attrNameLst>
                                      </p:cBhvr>
                                      <p:to>
                                        <p:strVal val="visible"/>
                                      </p:to>
                                    </p:set>
                                    <p:animEffect transition="in" filter="checkerboard(across)">
                                      <p:cBhvr>
                                        <p:cTn id="7" dur="500"/>
                                        <p:tgtEl>
                                          <p:spTgt spid="717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178"/>
                                        </p:tgtEl>
                                        <p:attrNameLst>
                                          <p:attrName>style.visibility</p:attrName>
                                        </p:attrNameLst>
                                      </p:cBhvr>
                                      <p:to>
                                        <p:strVal val="visible"/>
                                      </p:to>
                                    </p:set>
                                    <p:animEffect transition="in" filter="strips(downLeft)">
                                      <p:cBhvr>
                                        <p:cTn id="12" dur="500"/>
                                        <p:tgtEl>
                                          <p:spTgt spid="7178"/>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288" fill="hold" nodeType="clickEffect">
                                  <p:stCondLst>
                                    <p:cond delay="0"/>
                                  </p:stCondLst>
                                  <p:childTnLst>
                                    <p:set>
                                      <p:cBhvr>
                                        <p:cTn id="16" dur="1" fill="hold">
                                          <p:stCondLst>
                                            <p:cond delay="0"/>
                                          </p:stCondLst>
                                        </p:cTn>
                                        <p:tgtEl>
                                          <p:spTgt spid="7181"/>
                                        </p:tgtEl>
                                        <p:attrNameLst>
                                          <p:attrName>style.visibility</p:attrName>
                                        </p:attrNameLst>
                                      </p:cBhvr>
                                      <p:to>
                                        <p:strVal val="visible"/>
                                      </p:to>
                                    </p:set>
                                    <p:anim calcmode="lin" valueType="num">
                                      <p:cBhvr>
                                        <p:cTn id="17" dur="500" fill="hold"/>
                                        <p:tgtEl>
                                          <p:spTgt spid="7181"/>
                                        </p:tgtEl>
                                        <p:attrNameLst>
                                          <p:attrName>ppt_w</p:attrName>
                                        </p:attrNameLst>
                                      </p:cBhvr>
                                      <p:tavLst>
                                        <p:tav tm="0">
                                          <p:val>
                                            <p:strVal val="4/3*#ppt_w"/>
                                          </p:val>
                                        </p:tav>
                                        <p:tav tm="100000">
                                          <p:val>
                                            <p:strVal val="#ppt_w"/>
                                          </p:val>
                                        </p:tav>
                                      </p:tavLst>
                                    </p:anim>
                                    <p:anim calcmode="lin" valueType="num">
                                      <p:cBhvr>
                                        <p:cTn id="18" dur="500" fill="hold"/>
                                        <p:tgtEl>
                                          <p:spTgt spid="7181"/>
                                        </p:tgtEl>
                                        <p:attrNameLst>
                                          <p:attrName>ppt_h</p:attrName>
                                        </p:attrNameLst>
                                      </p:cBhvr>
                                      <p:tavLst>
                                        <p:tav tm="0">
                                          <p:val>
                                            <p:strVal val="4/3*#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7182"/>
                                        </p:tgtEl>
                                        <p:attrNameLst>
                                          <p:attrName>style.visibility</p:attrName>
                                        </p:attrNameLst>
                                      </p:cBhvr>
                                      <p:to>
                                        <p:strVal val="visible"/>
                                      </p:to>
                                    </p:set>
                                    <p:anim calcmode="lin" valueType="num">
                                      <p:cBhvr>
                                        <p:cTn id="23" dur="1000" fill="hold"/>
                                        <p:tgtEl>
                                          <p:spTgt spid="7182"/>
                                        </p:tgtEl>
                                        <p:attrNameLst>
                                          <p:attrName>ppt_w</p:attrName>
                                        </p:attrNameLst>
                                      </p:cBhvr>
                                      <p:tavLst>
                                        <p:tav tm="0">
                                          <p:val>
                                            <p:fltVal val="0"/>
                                          </p:val>
                                        </p:tav>
                                        <p:tav tm="100000">
                                          <p:val>
                                            <p:strVal val="#ppt_w"/>
                                          </p:val>
                                        </p:tav>
                                      </p:tavLst>
                                    </p:anim>
                                    <p:anim calcmode="lin" valueType="num">
                                      <p:cBhvr>
                                        <p:cTn id="24" dur="1000" fill="hold"/>
                                        <p:tgtEl>
                                          <p:spTgt spid="7182"/>
                                        </p:tgtEl>
                                        <p:attrNameLst>
                                          <p:attrName>ppt_h</p:attrName>
                                        </p:attrNameLst>
                                      </p:cBhvr>
                                      <p:tavLst>
                                        <p:tav tm="0">
                                          <p:val>
                                            <p:fltVal val="0"/>
                                          </p:val>
                                        </p:tav>
                                        <p:tav tm="100000">
                                          <p:val>
                                            <p:strVal val="#ppt_h"/>
                                          </p:val>
                                        </p:tav>
                                      </p:tavLst>
                                    </p:anim>
                                    <p:anim calcmode="lin" valueType="num">
                                      <p:cBhvr>
                                        <p:cTn id="25" dur="1000" fill="hold"/>
                                        <p:tgtEl>
                                          <p:spTgt spid="718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18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183"/>
                                        </p:tgtEl>
                                        <p:attrNameLst>
                                          <p:attrName>style.visibility</p:attrName>
                                        </p:attrNameLst>
                                      </p:cBhvr>
                                      <p:to>
                                        <p:strVal val="visible"/>
                                      </p:to>
                                    </p:set>
                                    <p:animEffect transition="in" filter="dissolve">
                                      <p:cBhvr>
                                        <p:cTn id="31" dur="500"/>
                                        <p:tgtEl>
                                          <p:spTgt spid="7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autoUpdateAnimBg="0"/>
      <p:bldP spid="718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p:cNvSpPr txBox="1">
            <a:spLocks noChangeArrowheads="1"/>
          </p:cNvSpPr>
          <p:nvPr/>
        </p:nvSpPr>
        <p:spPr bwMode="auto">
          <a:xfrm>
            <a:off x="2057400" y="2133600"/>
            <a:ext cx="4967288" cy="701675"/>
          </a:xfrm>
          <a:prstGeom prst="rect">
            <a:avLst/>
          </a:prstGeom>
          <a:noFill/>
          <a:ln w="9525">
            <a:noFill/>
            <a:miter lim="800000"/>
            <a:headEnd/>
            <a:tailEnd/>
          </a:ln>
          <a:effectLst/>
        </p:spPr>
        <p:txBody>
          <a:bodyPr wrap="none">
            <a:spAutoFit/>
          </a:bodyPr>
          <a:lstStyle/>
          <a:p>
            <a:r>
              <a:rPr lang="it-IT" sz="4000">
                <a:hlinkClick r:id="rId2"/>
              </a:rPr>
              <a:t>Effetto Fotoelettrico</a:t>
            </a:r>
            <a:endParaRPr lang="it-IT" sz="4000"/>
          </a:p>
        </p:txBody>
      </p:sp>
      <p:sp>
        <p:nvSpPr>
          <p:cNvPr id="8196" name="Text Box 4"/>
          <p:cNvSpPr txBox="1">
            <a:spLocks noChangeArrowheads="1"/>
          </p:cNvSpPr>
          <p:nvPr/>
        </p:nvSpPr>
        <p:spPr bwMode="auto">
          <a:xfrm>
            <a:off x="381000" y="5334000"/>
            <a:ext cx="8397875" cy="396875"/>
          </a:xfrm>
          <a:prstGeom prst="rect">
            <a:avLst/>
          </a:prstGeom>
          <a:noFill/>
          <a:ln w="9525">
            <a:noFill/>
            <a:miter lim="800000"/>
            <a:headEnd/>
            <a:tailEnd/>
          </a:ln>
          <a:effectLst/>
        </p:spPr>
        <p:txBody>
          <a:bodyPr wrap="none">
            <a:spAutoFit/>
          </a:bodyPr>
          <a:lstStyle/>
          <a:p>
            <a:r>
              <a:rPr lang="it-IT" sz="2000"/>
              <a:t>http://lectureonline.cl.msu.edu/~mmp/kap28/PhotoEffect/photo.htm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2362200" y="533400"/>
            <a:ext cx="4335463" cy="641350"/>
          </a:xfrm>
          <a:prstGeom prst="rect">
            <a:avLst/>
          </a:prstGeom>
          <a:noFill/>
          <a:ln w="9525">
            <a:noFill/>
            <a:miter lim="800000"/>
            <a:headEnd/>
            <a:tailEnd/>
          </a:ln>
          <a:effectLst/>
        </p:spPr>
        <p:txBody>
          <a:bodyPr wrap="none">
            <a:spAutoFit/>
          </a:bodyPr>
          <a:lstStyle/>
          <a:p>
            <a:r>
              <a:rPr lang="it-IT"/>
              <a:t>L’atomo di idrogeno</a:t>
            </a:r>
          </a:p>
        </p:txBody>
      </p:sp>
      <p:grpSp>
        <p:nvGrpSpPr>
          <p:cNvPr id="12303" name="Group 15"/>
          <p:cNvGrpSpPr>
            <a:grpSpLocks/>
          </p:cNvGrpSpPr>
          <p:nvPr/>
        </p:nvGrpSpPr>
        <p:grpSpPr bwMode="auto">
          <a:xfrm>
            <a:off x="914400" y="1447800"/>
            <a:ext cx="3962400" cy="4191000"/>
            <a:chOff x="576" y="912"/>
            <a:chExt cx="2496" cy="2640"/>
          </a:xfrm>
        </p:grpSpPr>
        <p:pic>
          <p:nvPicPr>
            <p:cNvPr id="12297" name="Picture 9" descr="hydrogen"/>
            <p:cNvPicPr>
              <a:picLocks noChangeAspect="1" noChangeArrowheads="1"/>
            </p:cNvPicPr>
            <p:nvPr/>
          </p:nvPicPr>
          <p:blipFill>
            <a:blip r:embed="rId2" cstate="print"/>
            <a:srcRect/>
            <a:stretch>
              <a:fillRect/>
            </a:stretch>
          </p:blipFill>
          <p:spPr bwMode="auto">
            <a:xfrm>
              <a:off x="576" y="912"/>
              <a:ext cx="1920" cy="1085"/>
            </a:xfrm>
            <a:prstGeom prst="rect">
              <a:avLst/>
            </a:prstGeom>
            <a:noFill/>
          </p:spPr>
        </p:pic>
        <p:pic>
          <p:nvPicPr>
            <p:cNvPr id="12298" name="Picture 10" descr="hydrogenspectra"/>
            <p:cNvPicPr>
              <a:picLocks noChangeAspect="1" noChangeArrowheads="1"/>
            </p:cNvPicPr>
            <p:nvPr/>
          </p:nvPicPr>
          <p:blipFill>
            <a:blip r:embed="rId3" cstate="print"/>
            <a:srcRect r="-1730" b="21404"/>
            <a:stretch>
              <a:fillRect/>
            </a:stretch>
          </p:blipFill>
          <p:spPr bwMode="auto">
            <a:xfrm>
              <a:off x="720" y="2880"/>
              <a:ext cx="2352" cy="672"/>
            </a:xfrm>
            <a:prstGeom prst="rect">
              <a:avLst/>
            </a:prstGeom>
            <a:noFill/>
          </p:spPr>
        </p:pic>
      </p:grpSp>
      <p:grpSp>
        <p:nvGrpSpPr>
          <p:cNvPr id="12302" name="Group 14"/>
          <p:cNvGrpSpPr>
            <a:grpSpLocks/>
          </p:cNvGrpSpPr>
          <p:nvPr/>
        </p:nvGrpSpPr>
        <p:grpSpPr bwMode="auto">
          <a:xfrm>
            <a:off x="4403725" y="1447800"/>
            <a:ext cx="3606800" cy="1936750"/>
            <a:chOff x="2774" y="912"/>
            <a:chExt cx="2272" cy="1220"/>
          </a:xfrm>
        </p:grpSpPr>
        <p:pic>
          <p:nvPicPr>
            <p:cNvPr id="12293" name="Picture 5" descr="cllpsam"/>
            <p:cNvPicPr>
              <a:picLocks noChangeAspect="1" noChangeArrowheads="1" noCrop="1"/>
            </p:cNvPicPr>
            <p:nvPr/>
          </p:nvPicPr>
          <p:blipFill>
            <a:blip r:embed="rId4" cstate="print"/>
            <a:srcRect/>
            <a:stretch>
              <a:fillRect/>
            </a:stretch>
          </p:blipFill>
          <p:spPr bwMode="auto">
            <a:xfrm>
              <a:off x="4032" y="912"/>
              <a:ext cx="1014" cy="1056"/>
            </a:xfrm>
            <a:prstGeom prst="rect">
              <a:avLst/>
            </a:prstGeom>
            <a:noFill/>
          </p:spPr>
        </p:pic>
        <p:sp>
          <p:nvSpPr>
            <p:cNvPr id="12299" name="Text Box 11"/>
            <p:cNvSpPr txBox="1">
              <a:spLocks noChangeArrowheads="1"/>
            </p:cNvSpPr>
            <p:nvPr/>
          </p:nvSpPr>
          <p:spPr bwMode="auto">
            <a:xfrm>
              <a:off x="2774" y="1000"/>
              <a:ext cx="1162" cy="1132"/>
            </a:xfrm>
            <a:prstGeom prst="rect">
              <a:avLst/>
            </a:prstGeom>
            <a:noFill/>
            <a:ln w="9525">
              <a:noFill/>
              <a:miter lim="800000"/>
              <a:headEnd/>
              <a:tailEnd/>
            </a:ln>
            <a:effectLst/>
          </p:spPr>
          <p:txBody>
            <a:bodyPr>
              <a:spAutoFit/>
            </a:bodyPr>
            <a:lstStyle/>
            <a:p>
              <a:r>
                <a:rPr lang="it-IT" sz="1200"/>
                <a:t>Secondo la fisica classica l’atomo dovrebbe essere instabile perché l’elettrone ruotando attorno al nucleo dovrebbe perdere energia e collassare sul nucleo.</a:t>
              </a:r>
              <a:r>
                <a:rPr lang="it-IT" sz="1600"/>
                <a:t>  </a:t>
              </a:r>
            </a:p>
          </p:txBody>
        </p:sp>
      </p:grpSp>
      <p:grpSp>
        <p:nvGrpSpPr>
          <p:cNvPr id="12304" name="Group 16"/>
          <p:cNvGrpSpPr>
            <a:grpSpLocks/>
          </p:cNvGrpSpPr>
          <p:nvPr/>
        </p:nvGrpSpPr>
        <p:grpSpPr bwMode="auto">
          <a:xfrm>
            <a:off x="746125" y="3644900"/>
            <a:ext cx="7483475" cy="2679700"/>
            <a:chOff x="470" y="2296"/>
            <a:chExt cx="4714" cy="1688"/>
          </a:xfrm>
        </p:grpSpPr>
        <p:pic>
          <p:nvPicPr>
            <p:cNvPr id="12292" name="Picture 4" descr="image003"/>
            <p:cNvPicPr>
              <a:picLocks noChangeAspect="1" noChangeArrowheads="1"/>
            </p:cNvPicPr>
            <p:nvPr/>
          </p:nvPicPr>
          <p:blipFill>
            <a:blip r:embed="rId5" cstate="print"/>
            <a:srcRect/>
            <a:stretch>
              <a:fillRect/>
            </a:stretch>
          </p:blipFill>
          <p:spPr bwMode="auto">
            <a:xfrm>
              <a:off x="3744" y="2544"/>
              <a:ext cx="1440" cy="1440"/>
            </a:xfrm>
            <a:prstGeom prst="rect">
              <a:avLst/>
            </a:prstGeom>
            <a:noFill/>
          </p:spPr>
        </p:pic>
        <p:sp>
          <p:nvSpPr>
            <p:cNvPr id="12300" name="Text Box 12"/>
            <p:cNvSpPr txBox="1">
              <a:spLocks noChangeArrowheads="1"/>
            </p:cNvSpPr>
            <p:nvPr/>
          </p:nvSpPr>
          <p:spPr bwMode="auto">
            <a:xfrm>
              <a:off x="470" y="2296"/>
              <a:ext cx="2938" cy="518"/>
            </a:xfrm>
            <a:prstGeom prst="rect">
              <a:avLst/>
            </a:prstGeom>
            <a:noFill/>
            <a:ln w="9525">
              <a:noFill/>
              <a:miter lim="800000"/>
              <a:headEnd/>
              <a:tailEnd/>
            </a:ln>
            <a:effectLst/>
          </p:spPr>
          <p:txBody>
            <a:bodyPr>
              <a:spAutoFit/>
            </a:bodyPr>
            <a:lstStyle/>
            <a:p>
              <a:r>
                <a:rPr lang="it-IT" sz="1200"/>
                <a:t>Per spiegare le righe nello spettro dell’atono di idrogeno, Bohr ipotizza che l’elettrone possa stare solo su orbite fisse, sulle quali non irradia. Quando passa da una traiettoria all’altra irradia un fotone con frequenza proporzionale alla sua energia. </a:t>
              </a:r>
            </a:p>
          </p:txBody>
        </p:sp>
      </p:grpSp>
      <p:sp>
        <p:nvSpPr>
          <p:cNvPr id="12301" name="Text Box 13"/>
          <p:cNvSpPr txBox="1">
            <a:spLocks noChangeArrowheads="1"/>
          </p:cNvSpPr>
          <p:nvPr/>
        </p:nvSpPr>
        <p:spPr bwMode="auto">
          <a:xfrm>
            <a:off x="990600" y="5715000"/>
            <a:ext cx="4206875" cy="639763"/>
          </a:xfrm>
          <a:prstGeom prst="rect">
            <a:avLst/>
          </a:prstGeom>
          <a:noFill/>
          <a:ln w="9525">
            <a:noFill/>
            <a:miter lim="800000"/>
            <a:headEnd/>
            <a:tailEnd/>
          </a:ln>
          <a:effectLst/>
        </p:spPr>
        <p:txBody>
          <a:bodyPr>
            <a:spAutoFit/>
          </a:bodyPr>
          <a:lstStyle/>
          <a:p>
            <a:r>
              <a:rPr lang="it-IT" sz="1200"/>
              <a:t>Il Modello spiega lo spettro dell’atono di idrogeno ma introduce ipotesi fisiche che non hanno un fondamento teorico solido!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303"/>
                                        </p:tgtEl>
                                        <p:attrNameLst>
                                          <p:attrName>style.visibility</p:attrName>
                                        </p:attrNameLst>
                                      </p:cBhvr>
                                      <p:to>
                                        <p:strVal val="visible"/>
                                      </p:to>
                                    </p:set>
                                    <p:animEffect transition="in" filter="dissolve">
                                      <p:cBhvr>
                                        <p:cTn id="7" dur="500"/>
                                        <p:tgtEl>
                                          <p:spTgt spid="1230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2302"/>
                                        </p:tgtEl>
                                        <p:attrNameLst>
                                          <p:attrName>style.visibility</p:attrName>
                                        </p:attrNameLst>
                                      </p:cBhvr>
                                      <p:to>
                                        <p:strVal val="visible"/>
                                      </p:to>
                                    </p:set>
                                    <p:animEffect transition="in" filter="strips(downLeft)">
                                      <p:cBhvr>
                                        <p:cTn id="12" dur="500"/>
                                        <p:tgtEl>
                                          <p:spTgt spid="12302"/>
                                        </p:tgtEl>
                                      </p:cBhvr>
                                    </p:animEffect>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nodeType="clickEffect">
                                  <p:stCondLst>
                                    <p:cond delay="0"/>
                                  </p:stCondLst>
                                  <p:childTnLst>
                                    <p:set>
                                      <p:cBhvr>
                                        <p:cTn id="16" dur="1" fill="hold">
                                          <p:stCondLst>
                                            <p:cond delay="0"/>
                                          </p:stCondLst>
                                        </p:cTn>
                                        <p:tgtEl>
                                          <p:spTgt spid="12304"/>
                                        </p:tgtEl>
                                        <p:attrNameLst>
                                          <p:attrName>style.visibility</p:attrName>
                                        </p:attrNameLst>
                                      </p:cBhvr>
                                      <p:to>
                                        <p:strVal val="visible"/>
                                      </p:to>
                                    </p:set>
                                    <p:anim calcmode="lin" valueType="num">
                                      <p:cBhvr>
                                        <p:cTn id="17" dur="1000" fill="hold"/>
                                        <p:tgtEl>
                                          <p:spTgt spid="12304"/>
                                        </p:tgtEl>
                                        <p:attrNameLst>
                                          <p:attrName>ppt_w</p:attrName>
                                        </p:attrNameLst>
                                      </p:cBhvr>
                                      <p:tavLst>
                                        <p:tav tm="0">
                                          <p:val>
                                            <p:fltVal val="0"/>
                                          </p:val>
                                        </p:tav>
                                        <p:tav tm="100000">
                                          <p:val>
                                            <p:strVal val="#ppt_w"/>
                                          </p:val>
                                        </p:tav>
                                      </p:tavLst>
                                    </p:anim>
                                    <p:anim calcmode="lin" valueType="num">
                                      <p:cBhvr>
                                        <p:cTn id="18" dur="1000" fill="hold"/>
                                        <p:tgtEl>
                                          <p:spTgt spid="12304"/>
                                        </p:tgtEl>
                                        <p:attrNameLst>
                                          <p:attrName>ppt_h</p:attrName>
                                        </p:attrNameLst>
                                      </p:cBhvr>
                                      <p:tavLst>
                                        <p:tav tm="0">
                                          <p:val>
                                            <p:fltVal val="0"/>
                                          </p:val>
                                        </p:tav>
                                        <p:tav tm="100000">
                                          <p:val>
                                            <p:strVal val="#ppt_h"/>
                                          </p:val>
                                        </p:tav>
                                      </p:tavLst>
                                    </p:anim>
                                    <p:anim calcmode="lin" valueType="num">
                                      <p:cBhvr>
                                        <p:cTn id="19" dur="1000" fill="hold"/>
                                        <p:tgtEl>
                                          <p:spTgt spid="1230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230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2301"/>
                                        </p:tgtEl>
                                        <p:attrNameLst>
                                          <p:attrName>style.visibility</p:attrName>
                                        </p:attrNameLst>
                                      </p:cBhvr>
                                      <p:to>
                                        <p:strVal val="visible"/>
                                      </p:to>
                                    </p:set>
                                    <p:animEffect transition="in" filter="blinds(horizontal)">
                                      <p:cBhvr>
                                        <p:cTn id="25" dur="500"/>
                                        <p:tgtEl>
                                          <p:spTgt spid="12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1524000" y="457200"/>
            <a:ext cx="5737225" cy="641350"/>
          </a:xfrm>
          <a:prstGeom prst="rect">
            <a:avLst/>
          </a:prstGeom>
          <a:noFill/>
          <a:ln w="9525">
            <a:noFill/>
            <a:miter lim="800000"/>
            <a:headEnd/>
            <a:tailEnd/>
          </a:ln>
          <a:effectLst/>
        </p:spPr>
        <p:txBody>
          <a:bodyPr wrap="none">
            <a:spAutoFit/>
          </a:bodyPr>
          <a:lstStyle/>
          <a:p>
            <a:r>
              <a:rPr lang="it-IT"/>
              <a:t>La  Meccanica Quantistica</a:t>
            </a:r>
          </a:p>
        </p:txBody>
      </p:sp>
      <p:sp>
        <p:nvSpPr>
          <p:cNvPr id="14339" name="Text Box 3"/>
          <p:cNvSpPr txBox="1">
            <a:spLocks noChangeArrowheads="1"/>
          </p:cNvSpPr>
          <p:nvPr/>
        </p:nvSpPr>
        <p:spPr bwMode="auto">
          <a:xfrm>
            <a:off x="609600" y="1447800"/>
            <a:ext cx="2149475" cy="1581150"/>
          </a:xfrm>
          <a:prstGeom prst="rect">
            <a:avLst/>
          </a:prstGeom>
          <a:noFill/>
          <a:ln w="9525">
            <a:noFill/>
            <a:miter lim="800000"/>
            <a:headEnd/>
            <a:tailEnd/>
          </a:ln>
          <a:effectLst/>
        </p:spPr>
        <p:txBody>
          <a:bodyPr>
            <a:spAutoFit/>
          </a:bodyPr>
          <a:lstStyle/>
          <a:p>
            <a:r>
              <a:rPr lang="it-IT" sz="1400"/>
              <a:t>Per spiegare lo spettro di corpo nero, l’atomo di idrogeno e l’effetto fotoelettrico è stato necessario introdurre ipotesi che superano la meccanica classica</a:t>
            </a:r>
          </a:p>
        </p:txBody>
      </p:sp>
      <p:sp>
        <p:nvSpPr>
          <p:cNvPr id="14340" name="Text Box 4"/>
          <p:cNvSpPr txBox="1">
            <a:spLocks noChangeArrowheads="1"/>
          </p:cNvSpPr>
          <p:nvPr/>
        </p:nvSpPr>
        <p:spPr bwMode="auto">
          <a:xfrm>
            <a:off x="2971800" y="1143000"/>
            <a:ext cx="1768475" cy="1793875"/>
          </a:xfrm>
          <a:prstGeom prst="rect">
            <a:avLst/>
          </a:prstGeom>
          <a:noFill/>
          <a:ln w="9525">
            <a:noFill/>
            <a:miter lim="800000"/>
            <a:headEnd/>
            <a:tailEnd/>
          </a:ln>
          <a:effectLst/>
        </p:spPr>
        <p:txBody>
          <a:bodyPr>
            <a:spAutoFit/>
          </a:bodyPr>
          <a:lstStyle/>
          <a:p>
            <a:r>
              <a:rPr lang="it-IT" sz="1400"/>
              <a:t>Queste ipotesi non si inseriscono però in un formalismo ben definito e coerente, sono intuizioni applicabili ad ambiti ristretti</a:t>
            </a:r>
          </a:p>
        </p:txBody>
      </p:sp>
      <p:sp>
        <p:nvSpPr>
          <p:cNvPr id="14341" name="Text Box 5"/>
          <p:cNvSpPr txBox="1">
            <a:spLocks noChangeArrowheads="1"/>
          </p:cNvSpPr>
          <p:nvPr/>
        </p:nvSpPr>
        <p:spPr bwMode="auto">
          <a:xfrm>
            <a:off x="5181600" y="1371600"/>
            <a:ext cx="3216275" cy="974725"/>
          </a:xfrm>
          <a:prstGeom prst="rect">
            <a:avLst/>
          </a:prstGeom>
          <a:noFill/>
          <a:ln w="9525">
            <a:noFill/>
            <a:miter lim="800000"/>
            <a:headEnd/>
            <a:tailEnd/>
          </a:ln>
          <a:effectLst/>
        </p:spPr>
        <p:txBody>
          <a:bodyPr>
            <a:spAutoFit/>
          </a:bodyPr>
          <a:lstStyle/>
          <a:p>
            <a:r>
              <a:rPr lang="it-IT" sz="1400"/>
              <a:t>Negli anni ’20 viene sviluppata la Meccanica Quantistica che fornisce un quadro coerente per spiegare i fenomeni prima citati</a:t>
            </a:r>
            <a:r>
              <a:rPr lang="it-IT" sz="1600"/>
              <a:t>  </a:t>
            </a:r>
          </a:p>
        </p:txBody>
      </p:sp>
      <p:grpSp>
        <p:nvGrpSpPr>
          <p:cNvPr id="14349" name="Group 13"/>
          <p:cNvGrpSpPr>
            <a:grpSpLocks/>
          </p:cNvGrpSpPr>
          <p:nvPr/>
        </p:nvGrpSpPr>
        <p:grpSpPr bwMode="auto">
          <a:xfrm>
            <a:off x="381000" y="3124200"/>
            <a:ext cx="5014913" cy="2773363"/>
            <a:chOff x="240" y="1968"/>
            <a:chExt cx="3159" cy="1747"/>
          </a:xfrm>
        </p:grpSpPr>
        <p:sp>
          <p:nvSpPr>
            <p:cNvPr id="14342" name="AutoShape 6"/>
            <p:cNvSpPr>
              <a:spLocks noChangeArrowheads="1"/>
            </p:cNvSpPr>
            <p:nvPr/>
          </p:nvSpPr>
          <p:spPr bwMode="auto">
            <a:xfrm rot="2700000">
              <a:off x="2747" y="1621"/>
              <a:ext cx="306" cy="999"/>
            </a:xfrm>
            <a:prstGeom prst="downArrow">
              <a:avLst>
                <a:gd name="adj1" fmla="val 50000"/>
                <a:gd name="adj2" fmla="val 81618"/>
              </a:avLst>
            </a:prstGeom>
            <a:solidFill>
              <a:schemeClr val="accent1"/>
            </a:solidFill>
            <a:ln w="9525">
              <a:solidFill>
                <a:schemeClr val="tx1"/>
              </a:solidFill>
              <a:miter lim="800000"/>
              <a:headEnd/>
              <a:tailEnd/>
            </a:ln>
            <a:effectLst/>
          </p:spPr>
          <p:txBody>
            <a:bodyPr wrap="none" anchor="ctr"/>
            <a:lstStyle/>
            <a:p>
              <a:endParaRPr lang="it-IT"/>
            </a:p>
          </p:txBody>
        </p:sp>
        <p:grpSp>
          <p:nvGrpSpPr>
            <p:cNvPr id="14348" name="Group 12"/>
            <p:cNvGrpSpPr>
              <a:grpSpLocks/>
            </p:cNvGrpSpPr>
            <p:nvPr/>
          </p:nvGrpSpPr>
          <p:grpSpPr bwMode="auto">
            <a:xfrm>
              <a:off x="240" y="2056"/>
              <a:ext cx="2491" cy="1659"/>
              <a:chOff x="240" y="2056"/>
              <a:chExt cx="2491" cy="1659"/>
            </a:xfrm>
          </p:grpSpPr>
          <p:pic>
            <p:nvPicPr>
              <p:cNvPr id="14344" name="Picture 8" descr="schroedinger"/>
              <p:cNvPicPr>
                <a:picLocks noChangeAspect="1" noChangeArrowheads="1"/>
              </p:cNvPicPr>
              <p:nvPr/>
            </p:nvPicPr>
            <p:blipFill>
              <a:blip r:embed="rId2" cstate="print"/>
              <a:srcRect/>
              <a:stretch>
                <a:fillRect/>
              </a:stretch>
            </p:blipFill>
            <p:spPr bwMode="auto">
              <a:xfrm>
                <a:off x="1440" y="2064"/>
                <a:ext cx="977" cy="1152"/>
              </a:xfrm>
              <a:prstGeom prst="rect">
                <a:avLst/>
              </a:prstGeom>
              <a:noFill/>
            </p:spPr>
          </p:pic>
          <p:pic>
            <p:nvPicPr>
              <p:cNvPr id="14345" name="Picture 9" descr="schroedingereq"/>
              <p:cNvPicPr>
                <a:picLocks noChangeAspect="1" noChangeArrowheads="1"/>
              </p:cNvPicPr>
              <p:nvPr/>
            </p:nvPicPr>
            <p:blipFill>
              <a:blip r:embed="rId3" cstate="print"/>
              <a:srcRect/>
              <a:stretch>
                <a:fillRect/>
              </a:stretch>
            </p:blipFill>
            <p:spPr bwMode="auto">
              <a:xfrm>
                <a:off x="240" y="3312"/>
                <a:ext cx="2491" cy="403"/>
              </a:xfrm>
              <a:prstGeom prst="rect">
                <a:avLst/>
              </a:prstGeom>
              <a:noFill/>
            </p:spPr>
          </p:pic>
          <p:sp>
            <p:nvSpPr>
              <p:cNvPr id="14346" name="Text Box 10"/>
              <p:cNvSpPr txBox="1">
                <a:spLocks noChangeArrowheads="1"/>
              </p:cNvSpPr>
              <p:nvPr/>
            </p:nvSpPr>
            <p:spPr bwMode="auto">
              <a:xfrm>
                <a:off x="278" y="2056"/>
                <a:ext cx="1066" cy="1208"/>
              </a:xfrm>
              <a:prstGeom prst="rect">
                <a:avLst/>
              </a:prstGeom>
              <a:noFill/>
              <a:ln w="9525">
                <a:noFill/>
                <a:miter lim="800000"/>
                <a:headEnd/>
                <a:tailEnd/>
              </a:ln>
              <a:effectLst/>
            </p:spPr>
            <p:txBody>
              <a:bodyPr>
                <a:spAutoFit/>
              </a:bodyPr>
              <a:lstStyle/>
              <a:p>
                <a:pPr algn="r"/>
                <a:r>
                  <a:rPr lang="it-IT" sz="1200" b="1"/>
                  <a:t>Erwin Schrödinger</a:t>
                </a:r>
                <a:r>
                  <a:rPr lang="it-IT" sz="1200"/>
                  <a:t> introduce un’equazione capace di spiegare lo spettro dell’atomo di idrogeno e in generale il comportamento di una particella in un potenziale</a:t>
                </a:r>
              </a:p>
            </p:txBody>
          </p:sp>
        </p:grpSp>
      </p:grpSp>
      <p:sp>
        <p:nvSpPr>
          <p:cNvPr id="14347" name="Text Box 11"/>
          <p:cNvSpPr txBox="1">
            <a:spLocks noChangeArrowheads="1"/>
          </p:cNvSpPr>
          <p:nvPr/>
        </p:nvSpPr>
        <p:spPr bwMode="auto">
          <a:xfrm>
            <a:off x="838200" y="6099175"/>
            <a:ext cx="2936875" cy="336550"/>
          </a:xfrm>
          <a:prstGeom prst="rect">
            <a:avLst/>
          </a:prstGeom>
          <a:noFill/>
          <a:ln w="9525">
            <a:noFill/>
            <a:miter lim="800000"/>
            <a:headEnd/>
            <a:tailEnd/>
          </a:ln>
          <a:effectLst/>
        </p:spPr>
        <p:txBody>
          <a:bodyPr wrap="none">
            <a:spAutoFit/>
          </a:bodyPr>
          <a:lstStyle/>
          <a:p>
            <a:r>
              <a:rPr lang="it-IT" sz="1600"/>
              <a:t>Introduce la </a:t>
            </a:r>
            <a:r>
              <a:rPr lang="it-IT" sz="1600" b="1"/>
              <a:t>funzione d’onda</a:t>
            </a:r>
          </a:p>
        </p:txBody>
      </p:sp>
      <p:grpSp>
        <p:nvGrpSpPr>
          <p:cNvPr id="14353" name="Group 17"/>
          <p:cNvGrpSpPr>
            <a:grpSpLocks/>
          </p:cNvGrpSpPr>
          <p:nvPr/>
        </p:nvGrpSpPr>
        <p:grpSpPr bwMode="auto">
          <a:xfrm>
            <a:off x="5105400" y="2532063"/>
            <a:ext cx="3675063" cy="3335337"/>
            <a:chOff x="3216" y="1595"/>
            <a:chExt cx="2315" cy="2101"/>
          </a:xfrm>
        </p:grpSpPr>
        <p:sp>
          <p:nvSpPr>
            <p:cNvPr id="14343" name="AutoShape 7"/>
            <p:cNvSpPr>
              <a:spLocks noChangeArrowheads="1"/>
            </p:cNvSpPr>
            <p:nvPr/>
          </p:nvSpPr>
          <p:spPr bwMode="auto">
            <a:xfrm rot="18900000">
              <a:off x="4023" y="1595"/>
              <a:ext cx="306" cy="864"/>
            </a:xfrm>
            <a:prstGeom prst="downArrow">
              <a:avLst>
                <a:gd name="adj1" fmla="val 50000"/>
                <a:gd name="adj2" fmla="val 70588"/>
              </a:avLst>
            </a:prstGeom>
            <a:solidFill>
              <a:schemeClr val="accent1"/>
            </a:solidFill>
            <a:ln w="9525">
              <a:solidFill>
                <a:schemeClr val="tx1"/>
              </a:solidFill>
              <a:miter lim="800000"/>
              <a:headEnd/>
              <a:tailEnd/>
            </a:ln>
            <a:effectLst/>
          </p:spPr>
          <p:txBody>
            <a:bodyPr wrap="none" anchor="ctr"/>
            <a:lstStyle/>
            <a:p>
              <a:endParaRPr lang="it-IT"/>
            </a:p>
          </p:txBody>
        </p:sp>
        <p:pic>
          <p:nvPicPr>
            <p:cNvPr id="14350" name="Picture 14" descr="heisemberg"/>
            <p:cNvPicPr>
              <a:picLocks noChangeAspect="1" noChangeArrowheads="1"/>
            </p:cNvPicPr>
            <p:nvPr/>
          </p:nvPicPr>
          <p:blipFill>
            <a:blip r:embed="rId4" cstate="print"/>
            <a:srcRect/>
            <a:stretch>
              <a:fillRect/>
            </a:stretch>
          </p:blipFill>
          <p:spPr bwMode="auto">
            <a:xfrm>
              <a:off x="4560" y="2496"/>
              <a:ext cx="971" cy="1200"/>
            </a:xfrm>
            <a:prstGeom prst="rect">
              <a:avLst/>
            </a:prstGeom>
            <a:noFill/>
          </p:spPr>
        </p:pic>
        <p:sp>
          <p:nvSpPr>
            <p:cNvPr id="14351" name="Text Box 15"/>
            <p:cNvSpPr txBox="1">
              <a:spLocks noChangeArrowheads="1"/>
            </p:cNvSpPr>
            <p:nvPr/>
          </p:nvSpPr>
          <p:spPr bwMode="auto">
            <a:xfrm>
              <a:off x="3216" y="2448"/>
              <a:ext cx="1210" cy="978"/>
            </a:xfrm>
            <a:prstGeom prst="rect">
              <a:avLst/>
            </a:prstGeom>
            <a:noFill/>
            <a:ln w="9525">
              <a:noFill/>
              <a:miter lim="800000"/>
              <a:headEnd/>
              <a:tailEnd/>
            </a:ln>
            <a:effectLst/>
          </p:spPr>
          <p:txBody>
            <a:bodyPr>
              <a:spAutoFit/>
            </a:bodyPr>
            <a:lstStyle/>
            <a:p>
              <a:pPr algn="r"/>
              <a:r>
                <a:rPr lang="it-IT" sz="1200" b="1"/>
                <a:t>Werner Heisemberg</a:t>
              </a:r>
              <a:r>
                <a:rPr lang="it-IT" sz="1200"/>
                <a:t>, contemporaneamente, sviluppa un formalismo molto più complesso, l’algebra delle matrici, che si dimostra equivalente all’approccio di Schrödinger.</a:t>
              </a:r>
            </a:p>
          </p:txBody>
        </p:sp>
      </p:grpSp>
      <p:sp>
        <p:nvSpPr>
          <p:cNvPr id="14352" name="Text Box 16"/>
          <p:cNvSpPr txBox="1">
            <a:spLocks noChangeArrowheads="1"/>
          </p:cNvSpPr>
          <p:nvPr/>
        </p:nvSpPr>
        <p:spPr bwMode="auto">
          <a:xfrm>
            <a:off x="4724400" y="6099175"/>
            <a:ext cx="4295775" cy="336550"/>
          </a:xfrm>
          <a:prstGeom prst="rect">
            <a:avLst/>
          </a:prstGeom>
          <a:noFill/>
          <a:ln w="9525">
            <a:noFill/>
            <a:miter lim="800000"/>
            <a:headEnd/>
            <a:tailEnd/>
          </a:ln>
          <a:effectLst/>
        </p:spPr>
        <p:txBody>
          <a:bodyPr wrap="none">
            <a:spAutoFit/>
          </a:bodyPr>
          <a:lstStyle/>
          <a:p>
            <a:r>
              <a:rPr lang="it-IT" sz="1600"/>
              <a:t>Introduce il </a:t>
            </a:r>
            <a:r>
              <a:rPr lang="it-IT" sz="1600" b="1"/>
              <a:t>principio di indeterminazione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blinds(horizontal)">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blinds(horizontal)">
                                      <p:cBhvr>
                                        <p:cTn id="12" dur="500"/>
                                        <p:tgtEl>
                                          <p:spTgt spid="1434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41"/>
                                        </p:tgtEl>
                                        <p:attrNameLst>
                                          <p:attrName>style.visibility</p:attrName>
                                        </p:attrNameLst>
                                      </p:cBhvr>
                                      <p:to>
                                        <p:strVal val="visible"/>
                                      </p:to>
                                    </p:set>
                                    <p:animEffect transition="in" filter="blinds(horizontal)">
                                      <p:cBhvr>
                                        <p:cTn id="17" dur="500"/>
                                        <p:tgtEl>
                                          <p:spTgt spid="14341"/>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nodeType="clickEffect">
                                  <p:stCondLst>
                                    <p:cond delay="0"/>
                                  </p:stCondLst>
                                  <p:childTnLst>
                                    <p:set>
                                      <p:cBhvr>
                                        <p:cTn id="21" dur="1" fill="hold">
                                          <p:stCondLst>
                                            <p:cond delay="0"/>
                                          </p:stCondLst>
                                        </p:cTn>
                                        <p:tgtEl>
                                          <p:spTgt spid="14349"/>
                                        </p:tgtEl>
                                        <p:attrNameLst>
                                          <p:attrName>style.visibility</p:attrName>
                                        </p:attrNameLst>
                                      </p:cBhvr>
                                      <p:to>
                                        <p:strVal val="visible"/>
                                      </p:to>
                                    </p:set>
                                    <p:anim calcmode="lin" valueType="num">
                                      <p:cBhvr>
                                        <p:cTn id="22" dur="1000" fill="hold"/>
                                        <p:tgtEl>
                                          <p:spTgt spid="14349"/>
                                        </p:tgtEl>
                                        <p:attrNameLst>
                                          <p:attrName>ppt_w</p:attrName>
                                        </p:attrNameLst>
                                      </p:cBhvr>
                                      <p:tavLst>
                                        <p:tav tm="0">
                                          <p:val>
                                            <p:fltVal val="0"/>
                                          </p:val>
                                        </p:tav>
                                        <p:tav tm="100000">
                                          <p:val>
                                            <p:strVal val="#ppt_w"/>
                                          </p:val>
                                        </p:tav>
                                      </p:tavLst>
                                    </p:anim>
                                    <p:anim calcmode="lin" valueType="num">
                                      <p:cBhvr>
                                        <p:cTn id="23" dur="1000" fill="hold"/>
                                        <p:tgtEl>
                                          <p:spTgt spid="14349"/>
                                        </p:tgtEl>
                                        <p:attrNameLst>
                                          <p:attrName>ppt_h</p:attrName>
                                        </p:attrNameLst>
                                      </p:cBhvr>
                                      <p:tavLst>
                                        <p:tav tm="0">
                                          <p:val>
                                            <p:fltVal val="0"/>
                                          </p:val>
                                        </p:tav>
                                        <p:tav tm="100000">
                                          <p:val>
                                            <p:strVal val="#ppt_h"/>
                                          </p:val>
                                        </p:tav>
                                      </p:tavLst>
                                    </p:anim>
                                    <p:anim calcmode="lin" valueType="num">
                                      <p:cBhvr>
                                        <p:cTn id="24" dur="1000" fill="hold"/>
                                        <p:tgtEl>
                                          <p:spTgt spid="14349"/>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434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528" fill="hold" grpId="0" nodeType="clickEffect">
                                  <p:stCondLst>
                                    <p:cond delay="0"/>
                                  </p:stCondLst>
                                  <p:childTnLst>
                                    <p:set>
                                      <p:cBhvr>
                                        <p:cTn id="29" dur="1" fill="hold">
                                          <p:stCondLst>
                                            <p:cond delay="0"/>
                                          </p:stCondLst>
                                        </p:cTn>
                                        <p:tgtEl>
                                          <p:spTgt spid="14347"/>
                                        </p:tgtEl>
                                        <p:attrNameLst>
                                          <p:attrName>style.visibility</p:attrName>
                                        </p:attrNameLst>
                                      </p:cBhvr>
                                      <p:to>
                                        <p:strVal val="visible"/>
                                      </p:to>
                                    </p:set>
                                    <p:anim calcmode="lin" valueType="num">
                                      <p:cBhvr>
                                        <p:cTn id="30" dur="500" fill="hold"/>
                                        <p:tgtEl>
                                          <p:spTgt spid="14347"/>
                                        </p:tgtEl>
                                        <p:attrNameLst>
                                          <p:attrName>ppt_w</p:attrName>
                                        </p:attrNameLst>
                                      </p:cBhvr>
                                      <p:tavLst>
                                        <p:tav tm="0">
                                          <p:val>
                                            <p:fltVal val="0"/>
                                          </p:val>
                                        </p:tav>
                                        <p:tav tm="100000">
                                          <p:val>
                                            <p:strVal val="#ppt_w"/>
                                          </p:val>
                                        </p:tav>
                                      </p:tavLst>
                                    </p:anim>
                                    <p:anim calcmode="lin" valueType="num">
                                      <p:cBhvr>
                                        <p:cTn id="31" dur="500" fill="hold"/>
                                        <p:tgtEl>
                                          <p:spTgt spid="14347"/>
                                        </p:tgtEl>
                                        <p:attrNameLst>
                                          <p:attrName>ppt_h</p:attrName>
                                        </p:attrNameLst>
                                      </p:cBhvr>
                                      <p:tavLst>
                                        <p:tav tm="0">
                                          <p:val>
                                            <p:fltVal val="0"/>
                                          </p:val>
                                        </p:tav>
                                        <p:tav tm="100000">
                                          <p:val>
                                            <p:strVal val="#ppt_h"/>
                                          </p:val>
                                        </p:tav>
                                      </p:tavLst>
                                    </p:anim>
                                    <p:anim calcmode="lin" valueType="num">
                                      <p:cBhvr>
                                        <p:cTn id="32" dur="500" fill="hold"/>
                                        <p:tgtEl>
                                          <p:spTgt spid="14347"/>
                                        </p:tgtEl>
                                        <p:attrNameLst>
                                          <p:attrName>ppt_x</p:attrName>
                                        </p:attrNameLst>
                                      </p:cBhvr>
                                      <p:tavLst>
                                        <p:tav tm="0">
                                          <p:val>
                                            <p:fltVal val="0.5"/>
                                          </p:val>
                                        </p:tav>
                                        <p:tav tm="100000">
                                          <p:val>
                                            <p:strVal val="#ppt_x"/>
                                          </p:val>
                                        </p:tav>
                                      </p:tavLst>
                                    </p:anim>
                                    <p:anim calcmode="lin" valueType="num">
                                      <p:cBhvr>
                                        <p:cTn id="33" dur="500" fill="hold"/>
                                        <p:tgtEl>
                                          <p:spTgt spid="14347"/>
                                        </p:tgtEl>
                                        <p:attrNameLst>
                                          <p:attrName>ppt_y</p:attrName>
                                        </p:attrNameLst>
                                      </p:cBhvr>
                                      <p:tavLst>
                                        <p:tav tm="0">
                                          <p:val>
                                            <p:fltVal val="0.5"/>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5" presetClass="entr" presetSubtype="0" fill="hold" nodeType="clickEffect">
                                  <p:stCondLst>
                                    <p:cond delay="0"/>
                                  </p:stCondLst>
                                  <p:childTnLst>
                                    <p:set>
                                      <p:cBhvr>
                                        <p:cTn id="37" dur="1" fill="hold">
                                          <p:stCondLst>
                                            <p:cond delay="0"/>
                                          </p:stCondLst>
                                        </p:cTn>
                                        <p:tgtEl>
                                          <p:spTgt spid="14353"/>
                                        </p:tgtEl>
                                        <p:attrNameLst>
                                          <p:attrName>style.visibility</p:attrName>
                                        </p:attrNameLst>
                                      </p:cBhvr>
                                      <p:to>
                                        <p:strVal val="visible"/>
                                      </p:to>
                                    </p:set>
                                    <p:anim calcmode="lin" valueType="num">
                                      <p:cBhvr>
                                        <p:cTn id="38" dur="1000" fill="hold"/>
                                        <p:tgtEl>
                                          <p:spTgt spid="14353"/>
                                        </p:tgtEl>
                                        <p:attrNameLst>
                                          <p:attrName>ppt_w</p:attrName>
                                        </p:attrNameLst>
                                      </p:cBhvr>
                                      <p:tavLst>
                                        <p:tav tm="0">
                                          <p:val>
                                            <p:fltVal val="0"/>
                                          </p:val>
                                        </p:tav>
                                        <p:tav tm="100000">
                                          <p:val>
                                            <p:strVal val="#ppt_w"/>
                                          </p:val>
                                        </p:tav>
                                      </p:tavLst>
                                    </p:anim>
                                    <p:anim calcmode="lin" valueType="num">
                                      <p:cBhvr>
                                        <p:cTn id="39" dur="1000" fill="hold"/>
                                        <p:tgtEl>
                                          <p:spTgt spid="14353"/>
                                        </p:tgtEl>
                                        <p:attrNameLst>
                                          <p:attrName>ppt_h</p:attrName>
                                        </p:attrNameLst>
                                      </p:cBhvr>
                                      <p:tavLst>
                                        <p:tav tm="0">
                                          <p:val>
                                            <p:fltVal val="0"/>
                                          </p:val>
                                        </p:tav>
                                        <p:tav tm="100000">
                                          <p:val>
                                            <p:strVal val="#ppt_h"/>
                                          </p:val>
                                        </p:tav>
                                      </p:tavLst>
                                    </p:anim>
                                    <p:anim calcmode="lin" valueType="num">
                                      <p:cBhvr>
                                        <p:cTn id="40" dur="1000" fill="hold"/>
                                        <p:tgtEl>
                                          <p:spTgt spid="14353"/>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143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528" fill="hold" grpId="0" nodeType="clickEffect">
                                  <p:stCondLst>
                                    <p:cond delay="0"/>
                                  </p:stCondLst>
                                  <p:childTnLst>
                                    <p:set>
                                      <p:cBhvr>
                                        <p:cTn id="45" dur="1" fill="hold">
                                          <p:stCondLst>
                                            <p:cond delay="0"/>
                                          </p:stCondLst>
                                        </p:cTn>
                                        <p:tgtEl>
                                          <p:spTgt spid="14352"/>
                                        </p:tgtEl>
                                        <p:attrNameLst>
                                          <p:attrName>style.visibility</p:attrName>
                                        </p:attrNameLst>
                                      </p:cBhvr>
                                      <p:to>
                                        <p:strVal val="visible"/>
                                      </p:to>
                                    </p:set>
                                    <p:anim calcmode="lin" valueType="num">
                                      <p:cBhvr>
                                        <p:cTn id="46" dur="500" fill="hold"/>
                                        <p:tgtEl>
                                          <p:spTgt spid="14352"/>
                                        </p:tgtEl>
                                        <p:attrNameLst>
                                          <p:attrName>ppt_w</p:attrName>
                                        </p:attrNameLst>
                                      </p:cBhvr>
                                      <p:tavLst>
                                        <p:tav tm="0">
                                          <p:val>
                                            <p:fltVal val="0"/>
                                          </p:val>
                                        </p:tav>
                                        <p:tav tm="100000">
                                          <p:val>
                                            <p:strVal val="#ppt_w"/>
                                          </p:val>
                                        </p:tav>
                                      </p:tavLst>
                                    </p:anim>
                                    <p:anim calcmode="lin" valueType="num">
                                      <p:cBhvr>
                                        <p:cTn id="47" dur="500" fill="hold"/>
                                        <p:tgtEl>
                                          <p:spTgt spid="14352"/>
                                        </p:tgtEl>
                                        <p:attrNameLst>
                                          <p:attrName>ppt_h</p:attrName>
                                        </p:attrNameLst>
                                      </p:cBhvr>
                                      <p:tavLst>
                                        <p:tav tm="0">
                                          <p:val>
                                            <p:fltVal val="0"/>
                                          </p:val>
                                        </p:tav>
                                        <p:tav tm="100000">
                                          <p:val>
                                            <p:strVal val="#ppt_h"/>
                                          </p:val>
                                        </p:tav>
                                      </p:tavLst>
                                    </p:anim>
                                    <p:anim calcmode="lin" valueType="num">
                                      <p:cBhvr>
                                        <p:cTn id="48" dur="500" fill="hold"/>
                                        <p:tgtEl>
                                          <p:spTgt spid="14352"/>
                                        </p:tgtEl>
                                        <p:attrNameLst>
                                          <p:attrName>ppt_x</p:attrName>
                                        </p:attrNameLst>
                                      </p:cBhvr>
                                      <p:tavLst>
                                        <p:tav tm="0">
                                          <p:val>
                                            <p:fltVal val="0.5"/>
                                          </p:val>
                                        </p:tav>
                                        <p:tav tm="100000">
                                          <p:val>
                                            <p:strVal val="#ppt_x"/>
                                          </p:val>
                                        </p:tav>
                                      </p:tavLst>
                                    </p:anim>
                                    <p:anim calcmode="lin" valueType="num">
                                      <p:cBhvr>
                                        <p:cTn id="49" dur="500" fill="hold"/>
                                        <p:tgtEl>
                                          <p:spTgt spid="1435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utoUpdateAnimBg="0"/>
      <p:bldP spid="14340" grpId="0" autoUpdateAnimBg="0"/>
      <p:bldP spid="14341" grpId="0" autoUpdateAnimBg="0"/>
      <p:bldP spid="14347" grpId="0" autoUpdateAnimBg="0"/>
      <p:bldP spid="1435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Text Box 8"/>
          <p:cNvSpPr txBox="1">
            <a:spLocks noChangeArrowheads="1"/>
          </p:cNvSpPr>
          <p:nvPr/>
        </p:nvSpPr>
        <p:spPr bwMode="auto">
          <a:xfrm>
            <a:off x="5791200" y="609600"/>
            <a:ext cx="2682875" cy="1314450"/>
          </a:xfrm>
          <a:prstGeom prst="rect">
            <a:avLst/>
          </a:prstGeom>
          <a:noFill/>
          <a:ln w="9525">
            <a:noFill/>
            <a:miter lim="800000"/>
            <a:headEnd/>
            <a:tailEnd/>
          </a:ln>
          <a:effectLst/>
        </p:spPr>
        <p:txBody>
          <a:bodyPr>
            <a:spAutoFit/>
          </a:bodyPr>
          <a:lstStyle/>
          <a:p>
            <a:r>
              <a:rPr lang="it-IT" sz="1600"/>
              <a:t>Per mostrare la natura ondulatoria degli elettroni si può fare un esperimento a due fenditure come per la luce.</a:t>
            </a:r>
          </a:p>
        </p:txBody>
      </p:sp>
      <p:grpSp>
        <p:nvGrpSpPr>
          <p:cNvPr id="16401" name="Group 17"/>
          <p:cNvGrpSpPr>
            <a:grpSpLocks/>
          </p:cNvGrpSpPr>
          <p:nvPr/>
        </p:nvGrpSpPr>
        <p:grpSpPr bwMode="auto">
          <a:xfrm>
            <a:off x="381000" y="304800"/>
            <a:ext cx="5105400" cy="2355850"/>
            <a:chOff x="240" y="192"/>
            <a:chExt cx="3216" cy="1484"/>
          </a:xfrm>
        </p:grpSpPr>
        <p:pic>
          <p:nvPicPr>
            <p:cNvPr id="16390" name="Picture 6" descr="D:\Roberto\Fisica24h\debrogliewaves.gif"/>
            <p:cNvPicPr>
              <a:picLocks noChangeAspect="1" noChangeArrowheads="1"/>
            </p:cNvPicPr>
            <p:nvPr/>
          </p:nvPicPr>
          <p:blipFill>
            <a:blip r:embed="rId3" cstate="print"/>
            <a:srcRect l="-279" t="-278" r="-1396" b="14848"/>
            <a:stretch>
              <a:fillRect/>
            </a:stretch>
          </p:blipFill>
          <p:spPr bwMode="auto">
            <a:xfrm>
              <a:off x="1776" y="192"/>
              <a:ext cx="1680" cy="1301"/>
            </a:xfrm>
            <a:prstGeom prst="rect">
              <a:avLst/>
            </a:prstGeom>
            <a:noFill/>
          </p:spPr>
        </p:pic>
        <p:sp>
          <p:nvSpPr>
            <p:cNvPr id="16387" name="Text Box 3"/>
            <p:cNvSpPr txBox="1">
              <a:spLocks noChangeArrowheads="1"/>
            </p:cNvSpPr>
            <p:nvPr/>
          </p:nvSpPr>
          <p:spPr bwMode="auto">
            <a:xfrm>
              <a:off x="240" y="192"/>
              <a:ext cx="1690" cy="1290"/>
            </a:xfrm>
            <a:prstGeom prst="rect">
              <a:avLst/>
            </a:prstGeom>
            <a:noFill/>
            <a:ln w="9525">
              <a:noFill/>
              <a:miter lim="800000"/>
              <a:headEnd/>
              <a:tailEnd/>
            </a:ln>
            <a:effectLst/>
          </p:spPr>
          <p:txBody>
            <a:bodyPr>
              <a:spAutoFit/>
            </a:bodyPr>
            <a:lstStyle/>
            <a:p>
              <a:r>
                <a:rPr lang="it-IT" sz="1600" b="1"/>
                <a:t>Louis de Broglie</a:t>
              </a:r>
              <a:r>
                <a:rPr lang="it-IT" sz="1600"/>
                <a:t> ipotizza che anche le particelle materiali (es. elettroni) abbiano una duplice natura: corpuscolare e ondulatoria. Associa ad essi la lunghezza d’onda</a:t>
              </a:r>
            </a:p>
            <a:p>
              <a:pPr algn="ctr"/>
              <a:endParaRPr lang="it-IT" sz="1600"/>
            </a:p>
          </p:txBody>
        </p:sp>
        <p:graphicFrame>
          <p:nvGraphicFramePr>
            <p:cNvPr id="16388" name="Object 4"/>
            <p:cNvGraphicFramePr>
              <a:graphicFrameLocks noChangeAspect="1"/>
            </p:cNvGraphicFramePr>
            <p:nvPr/>
          </p:nvGraphicFramePr>
          <p:xfrm>
            <a:off x="791" y="1315"/>
            <a:ext cx="454" cy="361"/>
          </p:xfrm>
          <a:graphic>
            <a:graphicData uri="http://schemas.openxmlformats.org/presentationml/2006/ole">
              <p:oleObj spid="_x0000_s16388" name="Equation" r:id="rId4" imgW="495000" imgH="393480" progId="Equation.3">
                <p:embed/>
              </p:oleObj>
            </a:graphicData>
          </a:graphic>
        </p:graphicFrame>
      </p:grpSp>
      <p:grpSp>
        <p:nvGrpSpPr>
          <p:cNvPr id="16400" name="Group 16"/>
          <p:cNvGrpSpPr>
            <a:grpSpLocks/>
          </p:cNvGrpSpPr>
          <p:nvPr/>
        </p:nvGrpSpPr>
        <p:grpSpPr bwMode="auto">
          <a:xfrm>
            <a:off x="3810000" y="1905000"/>
            <a:ext cx="4800600" cy="2590800"/>
            <a:chOff x="2400" y="1200"/>
            <a:chExt cx="3024" cy="1632"/>
          </a:xfrm>
        </p:grpSpPr>
        <p:pic>
          <p:nvPicPr>
            <p:cNvPr id="16395" name="Picture 11" descr="D:\Roberto\Fisica24h\img024.GIF"/>
            <p:cNvPicPr>
              <a:picLocks noChangeAspect="1" noChangeArrowheads="1"/>
            </p:cNvPicPr>
            <p:nvPr/>
          </p:nvPicPr>
          <p:blipFill>
            <a:blip r:embed="rId5" cstate="print"/>
            <a:srcRect l="16666" t="15277" r="17708" b="56944"/>
            <a:stretch>
              <a:fillRect/>
            </a:stretch>
          </p:blipFill>
          <p:spPr bwMode="auto">
            <a:xfrm>
              <a:off x="2400" y="1872"/>
              <a:ext cx="3024" cy="960"/>
            </a:xfrm>
            <a:prstGeom prst="rect">
              <a:avLst/>
            </a:prstGeom>
            <a:noFill/>
          </p:spPr>
        </p:pic>
        <p:sp>
          <p:nvSpPr>
            <p:cNvPr id="16396" name="AutoShape 12"/>
            <p:cNvSpPr>
              <a:spLocks noChangeArrowheads="1"/>
            </p:cNvSpPr>
            <p:nvPr/>
          </p:nvSpPr>
          <p:spPr bwMode="auto">
            <a:xfrm>
              <a:off x="4224" y="1200"/>
              <a:ext cx="306" cy="615"/>
            </a:xfrm>
            <a:prstGeom prst="downArrow">
              <a:avLst>
                <a:gd name="adj1" fmla="val 50000"/>
                <a:gd name="adj2" fmla="val 50245"/>
              </a:avLst>
            </a:prstGeom>
            <a:solidFill>
              <a:schemeClr val="accent1"/>
            </a:solidFill>
            <a:ln w="9525">
              <a:noFill/>
              <a:miter lim="800000"/>
              <a:headEnd/>
              <a:tailEnd/>
            </a:ln>
            <a:effectLst/>
          </p:spPr>
          <p:txBody>
            <a:bodyPr wrap="none" anchor="ctr"/>
            <a:lstStyle/>
            <a:p>
              <a:endParaRPr lang="it-IT"/>
            </a:p>
          </p:txBody>
        </p:sp>
      </p:grpSp>
      <p:pic>
        <p:nvPicPr>
          <p:cNvPr id="16397" name="Picture 13" descr="D:\Roberto\Fisica24h\img024.GIF"/>
          <p:cNvPicPr>
            <a:picLocks noChangeAspect="1" noChangeArrowheads="1"/>
          </p:cNvPicPr>
          <p:nvPr/>
        </p:nvPicPr>
        <p:blipFill>
          <a:blip r:embed="rId5" cstate="print"/>
          <a:srcRect t="59723" r="51042"/>
          <a:stretch>
            <a:fillRect/>
          </a:stretch>
        </p:blipFill>
        <p:spPr bwMode="auto">
          <a:xfrm>
            <a:off x="685800" y="2895600"/>
            <a:ext cx="2819400" cy="1739900"/>
          </a:xfrm>
          <a:prstGeom prst="rect">
            <a:avLst/>
          </a:prstGeom>
          <a:noFill/>
        </p:spPr>
      </p:pic>
      <p:pic>
        <p:nvPicPr>
          <p:cNvPr id="16398" name="Picture 14" descr="D:\Roberto\Fisica24h\img024.GIF"/>
          <p:cNvPicPr>
            <a:picLocks noChangeAspect="1" noChangeArrowheads="1"/>
          </p:cNvPicPr>
          <p:nvPr/>
        </p:nvPicPr>
        <p:blipFill>
          <a:blip r:embed="rId5" cstate="print"/>
          <a:srcRect l="50000" t="61111"/>
          <a:stretch>
            <a:fillRect/>
          </a:stretch>
        </p:blipFill>
        <p:spPr bwMode="auto">
          <a:xfrm>
            <a:off x="533400" y="4724400"/>
            <a:ext cx="3200400" cy="1866900"/>
          </a:xfrm>
          <a:prstGeom prst="rect">
            <a:avLst/>
          </a:prstGeom>
          <a:noFill/>
        </p:spPr>
      </p:pic>
      <p:sp>
        <p:nvSpPr>
          <p:cNvPr id="16399" name="Text Box 15"/>
          <p:cNvSpPr txBox="1">
            <a:spLocks noChangeArrowheads="1"/>
          </p:cNvSpPr>
          <p:nvPr/>
        </p:nvSpPr>
        <p:spPr bwMode="auto">
          <a:xfrm>
            <a:off x="4572000" y="4876800"/>
            <a:ext cx="3368675" cy="1311275"/>
          </a:xfrm>
          <a:prstGeom prst="rect">
            <a:avLst/>
          </a:prstGeom>
          <a:noFill/>
          <a:ln w="9525">
            <a:noFill/>
            <a:miter lim="800000"/>
            <a:headEnd/>
            <a:tailEnd/>
          </a:ln>
          <a:effectLst/>
        </p:spPr>
        <p:txBody>
          <a:bodyPr>
            <a:spAutoFit/>
          </a:bodyPr>
          <a:lstStyle/>
          <a:p>
            <a:pPr algn="ctr"/>
            <a:r>
              <a:rPr lang="it-IT" sz="2000"/>
              <a:t>Si osserva un fenomeno di </a:t>
            </a:r>
            <a:r>
              <a:rPr lang="it-IT" sz="2000" b="1" u="sng"/>
              <a:t>interferenza</a:t>
            </a:r>
            <a:r>
              <a:rPr lang="it-IT" sz="2000"/>
              <a:t> come per le onde elettromagnetiche (esperimento di Young)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16401"/>
                                        </p:tgtEl>
                                        <p:attrNameLst>
                                          <p:attrName>style.visibility</p:attrName>
                                        </p:attrNameLst>
                                      </p:cBhvr>
                                      <p:to>
                                        <p:strVal val="visible"/>
                                      </p:to>
                                    </p:set>
                                    <p:animEffect transition="in" filter="slide(fromRight)">
                                      <p:cBhvr>
                                        <p:cTn id="7" dur="500"/>
                                        <p:tgtEl>
                                          <p:spTgt spid="16401"/>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16392"/>
                                        </p:tgtEl>
                                        <p:attrNameLst>
                                          <p:attrName>style.visibility</p:attrName>
                                        </p:attrNameLst>
                                      </p:cBhvr>
                                      <p:to>
                                        <p:strVal val="visible"/>
                                      </p:to>
                                    </p:set>
                                    <p:anim calcmode="lin" valueType="num">
                                      <p:cBhvr>
                                        <p:cTn id="12" dur="500" fill="hold"/>
                                        <p:tgtEl>
                                          <p:spTgt spid="16392"/>
                                        </p:tgtEl>
                                        <p:attrNameLst>
                                          <p:attrName>ppt_w</p:attrName>
                                        </p:attrNameLst>
                                      </p:cBhvr>
                                      <p:tavLst>
                                        <p:tav tm="0">
                                          <p:val>
                                            <p:fltVal val="0"/>
                                          </p:val>
                                        </p:tav>
                                        <p:tav tm="100000">
                                          <p:val>
                                            <p:strVal val="#ppt_w"/>
                                          </p:val>
                                        </p:tav>
                                      </p:tavLst>
                                    </p:anim>
                                    <p:anim calcmode="lin" valueType="num">
                                      <p:cBhvr>
                                        <p:cTn id="13" dur="500" fill="hold"/>
                                        <p:tgtEl>
                                          <p:spTgt spid="16392"/>
                                        </p:tgtEl>
                                        <p:attrNameLst>
                                          <p:attrName>ppt_h</p:attrName>
                                        </p:attrNameLst>
                                      </p:cBhvr>
                                      <p:tavLst>
                                        <p:tav tm="0">
                                          <p:val>
                                            <p:fltVal val="0"/>
                                          </p:val>
                                        </p:tav>
                                        <p:tav tm="100000">
                                          <p:val>
                                            <p:strVal val="#ppt_h"/>
                                          </p:val>
                                        </p:tav>
                                      </p:tavLst>
                                    </p:anim>
                                    <p:anim calcmode="lin" valueType="num">
                                      <p:cBhvr>
                                        <p:cTn id="14" dur="500" fill="hold"/>
                                        <p:tgtEl>
                                          <p:spTgt spid="16392"/>
                                        </p:tgtEl>
                                        <p:attrNameLst>
                                          <p:attrName>ppt_x</p:attrName>
                                        </p:attrNameLst>
                                      </p:cBhvr>
                                      <p:tavLst>
                                        <p:tav tm="0">
                                          <p:val>
                                            <p:fltVal val="0.5"/>
                                          </p:val>
                                        </p:tav>
                                        <p:tav tm="100000">
                                          <p:val>
                                            <p:strVal val="#ppt_x"/>
                                          </p:val>
                                        </p:tav>
                                      </p:tavLst>
                                    </p:anim>
                                    <p:anim calcmode="lin" valueType="num">
                                      <p:cBhvr>
                                        <p:cTn id="15" dur="500" fill="hold"/>
                                        <p:tgtEl>
                                          <p:spTgt spid="16392"/>
                                        </p:tgtEl>
                                        <p:attrNameLst>
                                          <p:attrName>ppt_y</p:attrName>
                                        </p:attrNameLst>
                                      </p:cBhvr>
                                      <p:tavLst>
                                        <p:tav tm="0">
                                          <p:val>
                                            <p:fltVal val="0.5"/>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nodeType="clickEffect">
                                  <p:stCondLst>
                                    <p:cond delay="0"/>
                                  </p:stCondLst>
                                  <p:childTnLst>
                                    <p:set>
                                      <p:cBhvr>
                                        <p:cTn id="19" dur="1" fill="hold">
                                          <p:stCondLst>
                                            <p:cond delay="0"/>
                                          </p:stCondLst>
                                        </p:cTn>
                                        <p:tgtEl>
                                          <p:spTgt spid="16400"/>
                                        </p:tgtEl>
                                        <p:attrNameLst>
                                          <p:attrName>style.visibility</p:attrName>
                                        </p:attrNameLst>
                                      </p:cBhvr>
                                      <p:to>
                                        <p:strVal val="visible"/>
                                      </p:to>
                                    </p:set>
                                    <p:anim calcmode="lin" valueType="num">
                                      <p:cBhvr>
                                        <p:cTn id="20" dur="1000" fill="hold"/>
                                        <p:tgtEl>
                                          <p:spTgt spid="16400"/>
                                        </p:tgtEl>
                                        <p:attrNameLst>
                                          <p:attrName>ppt_w</p:attrName>
                                        </p:attrNameLst>
                                      </p:cBhvr>
                                      <p:tavLst>
                                        <p:tav tm="0">
                                          <p:val>
                                            <p:fltVal val="0"/>
                                          </p:val>
                                        </p:tav>
                                        <p:tav tm="100000">
                                          <p:val>
                                            <p:strVal val="#ppt_w"/>
                                          </p:val>
                                        </p:tav>
                                      </p:tavLst>
                                    </p:anim>
                                    <p:anim calcmode="lin" valueType="num">
                                      <p:cBhvr>
                                        <p:cTn id="21" dur="1000" fill="hold"/>
                                        <p:tgtEl>
                                          <p:spTgt spid="16400"/>
                                        </p:tgtEl>
                                        <p:attrNameLst>
                                          <p:attrName>ppt_h</p:attrName>
                                        </p:attrNameLst>
                                      </p:cBhvr>
                                      <p:tavLst>
                                        <p:tav tm="0">
                                          <p:val>
                                            <p:fltVal val="0"/>
                                          </p:val>
                                        </p:tav>
                                        <p:tav tm="100000">
                                          <p:val>
                                            <p:strVal val="#ppt_h"/>
                                          </p:val>
                                        </p:tav>
                                      </p:tavLst>
                                    </p:anim>
                                    <p:anim calcmode="lin" valueType="num">
                                      <p:cBhvr>
                                        <p:cTn id="22" dur="1000" fill="hold"/>
                                        <p:tgtEl>
                                          <p:spTgt spid="16400"/>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640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p:stCondLst>
                        <p:cond delay="indefinite"/>
                      </p:stCondLst>
                      <p:childTnLst>
                        <p:par>
                          <p:cTn id="25" fill="hold">
                            <p:stCondLst>
                              <p:cond delay="0"/>
                            </p:stCondLst>
                            <p:childTnLst>
                              <p:par>
                                <p:cTn id="26" presetID="15" presetClass="entr" presetSubtype="0" fill="hold" nodeType="clickEffect">
                                  <p:stCondLst>
                                    <p:cond delay="0"/>
                                  </p:stCondLst>
                                  <p:childTnLst>
                                    <p:set>
                                      <p:cBhvr>
                                        <p:cTn id="27" dur="1" fill="hold">
                                          <p:stCondLst>
                                            <p:cond delay="0"/>
                                          </p:stCondLst>
                                        </p:cTn>
                                        <p:tgtEl>
                                          <p:spTgt spid="16397"/>
                                        </p:tgtEl>
                                        <p:attrNameLst>
                                          <p:attrName>style.visibility</p:attrName>
                                        </p:attrNameLst>
                                      </p:cBhvr>
                                      <p:to>
                                        <p:strVal val="visible"/>
                                      </p:to>
                                    </p:set>
                                    <p:anim calcmode="lin" valueType="num">
                                      <p:cBhvr>
                                        <p:cTn id="28" dur="1000" fill="hold"/>
                                        <p:tgtEl>
                                          <p:spTgt spid="16397"/>
                                        </p:tgtEl>
                                        <p:attrNameLst>
                                          <p:attrName>ppt_w</p:attrName>
                                        </p:attrNameLst>
                                      </p:cBhvr>
                                      <p:tavLst>
                                        <p:tav tm="0">
                                          <p:val>
                                            <p:fltVal val="0"/>
                                          </p:val>
                                        </p:tav>
                                        <p:tav tm="100000">
                                          <p:val>
                                            <p:strVal val="#ppt_w"/>
                                          </p:val>
                                        </p:tav>
                                      </p:tavLst>
                                    </p:anim>
                                    <p:anim calcmode="lin" valueType="num">
                                      <p:cBhvr>
                                        <p:cTn id="29" dur="1000" fill="hold"/>
                                        <p:tgtEl>
                                          <p:spTgt spid="16397"/>
                                        </p:tgtEl>
                                        <p:attrNameLst>
                                          <p:attrName>ppt_h</p:attrName>
                                        </p:attrNameLst>
                                      </p:cBhvr>
                                      <p:tavLst>
                                        <p:tav tm="0">
                                          <p:val>
                                            <p:fltVal val="0"/>
                                          </p:val>
                                        </p:tav>
                                        <p:tav tm="100000">
                                          <p:val>
                                            <p:strVal val="#ppt_h"/>
                                          </p:val>
                                        </p:tav>
                                      </p:tavLst>
                                    </p:anim>
                                    <p:anim calcmode="lin" valueType="num">
                                      <p:cBhvr>
                                        <p:cTn id="30" dur="1000" fill="hold"/>
                                        <p:tgtEl>
                                          <p:spTgt spid="16397"/>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1639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2" fill="hold">
                      <p:stCondLst>
                        <p:cond delay="indefinite"/>
                      </p:stCondLst>
                      <p:childTnLst>
                        <p:par>
                          <p:cTn id="33" fill="hold">
                            <p:stCondLst>
                              <p:cond delay="0"/>
                            </p:stCondLst>
                            <p:childTnLst>
                              <p:par>
                                <p:cTn id="34" presetID="15" presetClass="entr" presetSubtype="0" fill="hold" nodeType="clickEffect">
                                  <p:stCondLst>
                                    <p:cond delay="0"/>
                                  </p:stCondLst>
                                  <p:childTnLst>
                                    <p:set>
                                      <p:cBhvr>
                                        <p:cTn id="35" dur="1" fill="hold">
                                          <p:stCondLst>
                                            <p:cond delay="0"/>
                                          </p:stCondLst>
                                        </p:cTn>
                                        <p:tgtEl>
                                          <p:spTgt spid="16398"/>
                                        </p:tgtEl>
                                        <p:attrNameLst>
                                          <p:attrName>style.visibility</p:attrName>
                                        </p:attrNameLst>
                                      </p:cBhvr>
                                      <p:to>
                                        <p:strVal val="visible"/>
                                      </p:to>
                                    </p:set>
                                    <p:anim calcmode="lin" valueType="num">
                                      <p:cBhvr>
                                        <p:cTn id="36" dur="1000" fill="hold"/>
                                        <p:tgtEl>
                                          <p:spTgt spid="16398"/>
                                        </p:tgtEl>
                                        <p:attrNameLst>
                                          <p:attrName>ppt_w</p:attrName>
                                        </p:attrNameLst>
                                      </p:cBhvr>
                                      <p:tavLst>
                                        <p:tav tm="0">
                                          <p:val>
                                            <p:fltVal val="0"/>
                                          </p:val>
                                        </p:tav>
                                        <p:tav tm="100000">
                                          <p:val>
                                            <p:strVal val="#ppt_w"/>
                                          </p:val>
                                        </p:tav>
                                      </p:tavLst>
                                    </p:anim>
                                    <p:anim calcmode="lin" valueType="num">
                                      <p:cBhvr>
                                        <p:cTn id="37" dur="1000" fill="hold"/>
                                        <p:tgtEl>
                                          <p:spTgt spid="16398"/>
                                        </p:tgtEl>
                                        <p:attrNameLst>
                                          <p:attrName>ppt_h</p:attrName>
                                        </p:attrNameLst>
                                      </p:cBhvr>
                                      <p:tavLst>
                                        <p:tav tm="0">
                                          <p:val>
                                            <p:fltVal val="0"/>
                                          </p:val>
                                        </p:tav>
                                        <p:tav tm="100000">
                                          <p:val>
                                            <p:strVal val="#ppt_h"/>
                                          </p:val>
                                        </p:tav>
                                      </p:tavLst>
                                    </p:anim>
                                    <p:anim calcmode="lin" valueType="num">
                                      <p:cBhvr>
                                        <p:cTn id="38" dur="1000" fill="hold"/>
                                        <p:tgtEl>
                                          <p:spTgt spid="16398"/>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63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0" fill="hold">
                      <p:stCondLst>
                        <p:cond delay="indefinite"/>
                      </p:stCondLst>
                      <p:childTnLst>
                        <p:par>
                          <p:cTn id="41" fill="hold">
                            <p:stCondLst>
                              <p:cond delay="0"/>
                            </p:stCondLst>
                            <p:childTnLst>
                              <p:par>
                                <p:cTn id="42" presetID="18" presetClass="entr" presetSubtype="12" fill="hold" grpId="0" nodeType="clickEffect">
                                  <p:stCondLst>
                                    <p:cond delay="0"/>
                                  </p:stCondLst>
                                  <p:childTnLst>
                                    <p:set>
                                      <p:cBhvr>
                                        <p:cTn id="43" dur="1" fill="hold">
                                          <p:stCondLst>
                                            <p:cond delay="0"/>
                                          </p:stCondLst>
                                        </p:cTn>
                                        <p:tgtEl>
                                          <p:spTgt spid="16399"/>
                                        </p:tgtEl>
                                        <p:attrNameLst>
                                          <p:attrName>style.visibility</p:attrName>
                                        </p:attrNameLst>
                                      </p:cBhvr>
                                      <p:to>
                                        <p:strVal val="visible"/>
                                      </p:to>
                                    </p:set>
                                    <p:animEffect transition="in" filter="strips(downLeft)">
                                      <p:cBhvr>
                                        <p:cTn id="44" dur="500"/>
                                        <p:tgtEl>
                                          <p:spTgt spid="16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 grpId="0" autoUpdateAnimBg="0"/>
      <p:bldP spid="1639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838200" y="457200"/>
            <a:ext cx="2590800" cy="1314450"/>
          </a:xfrm>
          <a:prstGeom prst="rect">
            <a:avLst/>
          </a:prstGeom>
          <a:noFill/>
          <a:ln w="9525">
            <a:noFill/>
            <a:miter lim="800000"/>
            <a:headEnd/>
            <a:tailEnd/>
          </a:ln>
          <a:effectLst/>
        </p:spPr>
        <p:txBody>
          <a:bodyPr>
            <a:spAutoFit/>
          </a:bodyPr>
          <a:lstStyle/>
          <a:p>
            <a:r>
              <a:rPr lang="it-IT" sz="1600"/>
              <a:t>In Meccanica Classica il problema è risolto se risolviamo le </a:t>
            </a:r>
            <a:r>
              <a:rPr lang="it-IT" sz="1600" b="1"/>
              <a:t>equazioni del moto</a:t>
            </a:r>
            <a:r>
              <a:rPr lang="it-IT" sz="1600"/>
              <a:t>, ad es.</a:t>
            </a:r>
          </a:p>
          <a:p>
            <a:pPr algn="ctr"/>
            <a:r>
              <a:rPr lang="it-IT" sz="1600"/>
              <a:t>F = ma</a:t>
            </a:r>
          </a:p>
        </p:txBody>
      </p:sp>
      <p:sp>
        <p:nvSpPr>
          <p:cNvPr id="17411" name="Text Box 3"/>
          <p:cNvSpPr txBox="1">
            <a:spLocks noChangeArrowheads="1"/>
          </p:cNvSpPr>
          <p:nvPr/>
        </p:nvSpPr>
        <p:spPr bwMode="auto">
          <a:xfrm>
            <a:off x="4495800" y="457200"/>
            <a:ext cx="2606675" cy="1314450"/>
          </a:xfrm>
          <a:prstGeom prst="rect">
            <a:avLst/>
          </a:prstGeom>
          <a:noFill/>
          <a:ln w="9525">
            <a:noFill/>
            <a:miter lim="800000"/>
            <a:headEnd/>
            <a:tailEnd/>
          </a:ln>
          <a:effectLst/>
        </p:spPr>
        <p:txBody>
          <a:bodyPr>
            <a:spAutoFit/>
          </a:bodyPr>
          <a:lstStyle/>
          <a:p>
            <a:r>
              <a:rPr lang="it-IT" sz="1600"/>
              <a:t>La soluzione delle equazioni del moto ci fornisce la </a:t>
            </a:r>
            <a:r>
              <a:rPr lang="it-IT" sz="1600" b="1"/>
              <a:t>posizione</a:t>
            </a:r>
            <a:r>
              <a:rPr lang="it-IT" sz="1600"/>
              <a:t> e la </a:t>
            </a:r>
            <a:r>
              <a:rPr lang="it-IT" sz="1600" b="1"/>
              <a:t>velocità</a:t>
            </a:r>
            <a:r>
              <a:rPr lang="it-IT" sz="1600"/>
              <a:t> di ogni particella ad ogni istante. </a:t>
            </a:r>
          </a:p>
        </p:txBody>
      </p:sp>
      <p:sp>
        <p:nvSpPr>
          <p:cNvPr id="17412" name="Text Box 4"/>
          <p:cNvSpPr txBox="1">
            <a:spLocks noChangeArrowheads="1"/>
          </p:cNvSpPr>
          <p:nvPr/>
        </p:nvSpPr>
        <p:spPr bwMode="auto">
          <a:xfrm>
            <a:off x="838200" y="2057400"/>
            <a:ext cx="7192963" cy="336550"/>
          </a:xfrm>
          <a:prstGeom prst="rect">
            <a:avLst/>
          </a:prstGeom>
          <a:noFill/>
          <a:ln w="9525">
            <a:noFill/>
            <a:miter lim="800000"/>
            <a:headEnd/>
            <a:tailEnd/>
          </a:ln>
          <a:effectLst/>
        </p:spPr>
        <p:txBody>
          <a:bodyPr wrap="none">
            <a:spAutoFit/>
          </a:bodyPr>
          <a:lstStyle/>
          <a:p>
            <a:r>
              <a:rPr lang="it-IT" sz="1600"/>
              <a:t>In </a:t>
            </a:r>
            <a:r>
              <a:rPr lang="it-IT" sz="1600" b="1"/>
              <a:t>Meccanica Quantistica</a:t>
            </a:r>
            <a:r>
              <a:rPr lang="it-IT" sz="1600"/>
              <a:t> dobbiamo risolvere </a:t>
            </a:r>
            <a:r>
              <a:rPr lang="it-IT" sz="1600" b="1"/>
              <a:t>l’equazione di Schrödinger</a:t>
            </a:r>
          </a:p>
        </p:txBody>
      </p:sp>
      <p:sp>
        <p:nvSpPr>
          <p:cNvPr id="17413" name="Text Box 5"/>
          <p:cNvSpPr txBox="1">
            <a:spLocks noChangeArrowheads="1"/>
          </p:cNvSpPr>
          <p:nvPr/>
        </p:nvSpPr>
        <p:spPr bwMode="auto">
          <a:xfrm>
            <a:off x="609600" y="2819400"/>
            <a:ext cx="3276600" cy="1314450"/>
          </a:xfrm>
          <a:prstGeom prst="rect">
            <a:avLst/>
          </a:prstGeom>
          <a:noFill/>
          <a:ln w="9525">
            <a:noFill/>
            <a:miter lim="800000"/>
            <a:headEnd/>
            <a:tailEnd/>
          </a:ln>
          <a:effectLst/>
        </p:spPr>
        <p:txBody>
          <a:bodyPr>
            <a:spAutoFit/>
          </a:bodyPr>
          <a:lstStyle/>
          <a:p>
            <a:r>
              <a:rPr lang="it-IT" sz="1600"/>
              <a:t>E’ un’equazione differenziale : il problema è risolto calcolando la </a:t>
            </a:r>
            <a:r>
              <a:rPr lang="it-IT" sz="1600" b="1"/>
              <a:t>funzione d’onda</a:t>
            </a:r>
            <a:r>
              <a:rPr lang="it-IT" sz="1600"/>
              <a:t> </a:t>
            </a:r>
            <a:r>
              <a:rPr lang="it-IT" sz="1600" b="1">
                <a:latin typeface="Symbol" pitchFamily="18" charset="2"/>
              </a:rPr>
              <a:t>Y(</a:t>
            </a:r>
            <a:r>
              <a:rPr lang="it-IT" sz="1600" b="1"/>
              <a:t>x,t</a:t>
            </a:r>
            <a:r>
              <a:rPr lang="it-IT" sz="1600" b="1">
                <a:latin typeface="Symbol" pitchFamily="18" charset="2"/>
              </a:rPr>
              <a:t>)</a:t>
            </a:r>
            <a:r>
              <a:rPr lang="it-IT" sz="1600" b="1"/>
              <a:t>,</a:t>
            </a:r>
            <a:r>
              <a:rPr lang="it-IT" sz="1600"/>
              <a:t> che contiene tutte le informazioni sul problema</a:t>
            </a:r>
          </a:p>
        </p:txBody>
      </p:sp>
      <p:sp>
        <p:nvSpPr>
          <p:cNvPr id="17414" name="Text Box 6"/>
          <p:cNvSpPr txBox="1">
            <a:spLocks noChangeArrowheads="1"/>
          </p:cNvSpPr>
          <p:nvPr/>
        </p:nvSpPr>
        <p:spPr bwMode="auto">
          <a:xfrm>
            <a:off x="4953000" y="2590800"/>
            <a:ext cx="3070225" cy="336550"/>
          </a:xfrm>
          <a:prstGeom prst="rect">
            <a:avLst/>
          </a:prstGeom>
          <a:noFill/>
          <a:ln w="9525">
            <a:noFill/>
            <a:miter lim="800000"/>
            <a:headEnd/>
            <a:tailEnd/>
          </a:ln>
          <a:effectLst/>
        </p:spPr>
        <p:txBody>
          <a:bodyPr wrap="none">
            <a:spAutoFit/>
          </a:bodyPr>
          <a:lstStyle/>
          <a:p>
            <a:r>
              <a:rPr lang="it-IT" sz="1600"/>
              <a:t>Ma che significato ha </a:t>
            </a:r>
            <a:r>
              <a:rPr lang="it-IT" sz="1600" b="1">
                <a:latin typeface="Symbol" pitchFamily="18" charset="2"/>
              </a:rPr>
              <a:t>Y(</a:t>
            </a:r>
            <a:r>
              <a:rPr lang="it-IT" sz="1600" b="1"/>
              <a:t>x,t</a:t>
            </a:r>
            <a:r>
              <a:rPr lang="it-IT" sz="1600" b="1">
                <a:latin typeface="Symbol" pitchFamily="18" charset="2"/>
              </a:rPr>
              <a:t>)</a:t>
            </a:r>
            <a:r>
              <a:rPr lang="it-IT" sz="1600"/>
              <a:t>???</a:t>
            </a:r>
          </a:p>
        </p:txBody>
      </p:sp>
      <p:sp>
        <p:nvSpPr>
          <p:cNvPr id="17415" name="Text Box 7"/>
          <p:cNvSpPr txBox="1">
            <a:spLocks noChangeArrowheads="1"/>
          </p:cNvSpPr>
          <p:nvPr/>
        </p:nvSpPr>
        <p:spPr bwMode="auto">
          <a:xfrm>
            <a:off x="4495800" y="3048000"/>
            <a:ext cx="4038600" cy="1558925"/>
          </a:xfrm>
          <a:prstGeom prst="rect">
            <a:avLst/>
          </a:prstGeom>
          <a:noFill/>
          <a:ln w="9525">
            <a:noFill/>
            <a:miter lim="800000"/>
            <a:headEnd/>
            <a:tailEnd/>
          </a:ln>
          <a:effectLst/>
        </p:spPr>
        <p:txBody>
          <a:bodyPr>
            <a:spAutoFit/>
          </a:bodyPr>
          <a:lstStyle/>
          <a:p>
            <a:pPr algn="ctr"/>
            <a:r>
              <a:rPr lang="it-IT" sz="1600" b="1"/>
              <a:t>Ha significato probabilistico !</a:t>
            </a:r>
            <a:r>
              <a:rPr lang="it-IT" sz="1600"/>
              <a:t> </a:t>
            </a:r>
          </a:p>
          <a:p>
            <a:r>
              <a:rPr lang="it-IT" sz="1600"/>
              <a:t>In meccanica quantistica non possiamo conoscere la traiettoria di una particella, possiamo solo conoscere la </a:t>
            </a:r>
            <a:r>
              <a:rPr lang="it-IT" sz="1600" b="1"/>
              <a:t>probabilità |</a:t>
            </a:r>
            <a:r>
              <a:rPr lang="it-IT" sz="1600" b="1">
                <a:latin typeface="Symbol" pitchFamily="18" charset="2"/>
              </a:rPr>
              <a:t>Y(</a:t>
            </a:r>
            <a:r>
              <a:rPr lang="it-IT" sz="1600" b="1"/>
              <a:t>x,t</a:t>
            </a:r>
            <a:r>
              <a:rPr lang="it-IT" sz="1600" b="1">
                <a:latin typeface="Symbol" pitchFamily="18" charset="2"/>
              </a:rPr>
              <a:t>)</a:t>
            </a:r>
            <a:r>
              <a:rPr lang="it-IT" sz="1600" b="1"/>
              <a:t>|</a:t>
            </a:r>
            <a:r>
              <a:rPr lang="it-IT" sz="1600" b="1" baseline="30000"/>
              <a:t>2</a:t>
            </a:r>
            <a:r>
              <a:rPr lang="it-IT" sz="1600" b="1"/>
              <a:t> </a:t>
            </a:r>
            <a:r>
              <a:rPr lang="it-IT" sz="1600"/>
              <a:t>che si trovi in un certo punto o in un certo stato.</a:t>
            </a:r>
          </a:p>
        </p:txBody>
      </p:sp>
      <p:grpSp>
        <p:nvGrpSpPr>
          <p:cNvPr id="17418" name="Group 10"/>
          <p:cNvGrpSpPr>
            <a:grpSpLocks/>
          </p:cNvGrpSpPr>
          <p:nvPr/>
        </p:nvGrpSpPr>
        <p:grpSpPr bwMode="auto">
          <a:xfrm>
            <a:off x="304800" y="4648200"/>
            <a:ext cx="3363913" cy="1558925"/>
            <a:chOff x="192" y="2928"/>
            <a:chExt cx="2119" cy="982"/>
          </a:xfrm>
        </p:grpSpPr>
        <p:pic>
          <p:nvPicPr>
            <p:cNvPr id="17417" name="Picture 9" descr="D:\Roberto\Fisica24h\bowling.gif"/>
            <p:cNvPicPr>
              <a:picLocks noChangeAspect="1" noChangeArrowheads="1"/>
            </p:cNvPicPr>
            <p:nvPr/>
          </p:nvPicPr>
          <p:blipFill>
            <a:blip r:embed="rId2" cstate="print"/>
            <a:srcRect/>
            <a:stretch>
              <a:fillRect/>
            </a:stretch>
          </p:blipFill>
          <p:spPr bwMode="auto">
            <a:xfrm>
              <a:off x="960" y="2976"/>
              <a:ext cx="1351" cy="916"/>
            </a:xfrm>
            <a:prstGeom prst="rect">
              <a:avLst/>
            </a:prstGeom>
            <a:noFill/>
          </p:spPr>
        </p:pic>
        <p:sp>
          <p:nvSpPr>
            <p:cNvPr id="17416" name="Text Box 8"/>
            <p:cNvSpPr txBox="1">
              <a:spLocks noChangeArrowheads="1"/>
            </p:cNvSpPr>
            <p:nvPr/>
          </p:nvSpPr>
          <p:spPr bwMode="auto">
            <a:xfrm>
              <a:off x="192" y="2928"/>
              <a:ext cx="1210" cy="982"/>
            </a:xfrm>
            <a:prstGeom prst="rect">
              <a:avLst/>
            </a:prstGeom>
            <a:noFill/>
            <a:ln w="9525">
              <a:noFill/>
              <a:miter lim="800000"/>
              <a:headEnd/>
              <a:tailEnd/>
            </a:ln>
            <a:effectLst/>
          </p:spPr>
          <p:txBody>
            <a:bodyPr>
              <a:spAutoFit/>
            </a:bodyPr>
            <a:lstStyle/>
            <a:p>
              <a:r>
                <a:rPr lang="it-IT" sz="1600"/>
                <a:t>Allora perché i corpi macroscopici non mostrano proprietà ondulatorie?</a:t>
              </a:r>
            </a:p>
          </p:txBody>
        </p:sp>
      </p:grpSp>
      <p:sp>
        <p:nvSpPr>
          <p:cNvPr id="17421" name="Text Box 13"/>
          <p:cNvSpPr txBox="1">
            <a:spLocks noChangeArrowheads="1"/>
          </p:cNvSpPr>
          <p:nvPr/>
        </p:nvSpPr>
        <p:spPr bwMode="auto">
          <a:xfrm>
            <a:off x="4876800" y="4724400"/>
            <a:ext cx="3749675" cy="1803400"/>
          </a:xfrm>
          <a:prstGeom prst="rect">
            <a:avLst/>
          </a:prstGeom>
          <a:noFill/>
          <a:ln w="9525">
            <a:noFill/>
            <a:miter lim="800000"/>
            <a:headEnd/>
            <a:tailEnd/>
          </a:ln>
          <a:effectLst/>
        </p:spPr>
        <p:txBody>
          <a:bodyPr>
            <a:spAutoFit/>
          </a:bodyPr>
          <a:lstStyle/>
          <a:p>
            <a:r>
              <a:rPr lang="it-IT" sz="1600"/>
              <a:t>Perché esse appaiono quando facciamo esperimenti su scale della lunghezza d’onda dell’oggetto considerato, ma siccome h (costante di Planck) è piccola, per una palla da Bowling si manifesterebbero su distanze dell’ordine di 10</a:t>
            </a:r>
            <a:r>
              <a:rPr lang="it-IT" sz="1600" baseline="30000"/>
              <a:t>-34</a:t>
            </a:r>
            <a:r>
              <a:rPr lang="it-IT" sz="1600"/>
              <a:t> 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checkerboard(across)">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1"/>
                                        </p:tgtEl>
                                        <p:attrNameLst>
                                          <p:attrName>style.visibility</p:attrName>
                                        </p:attrNameLst>
                                      </p:cBhvr>
                                      <p:to>
                                        <p:strVal val="visible"/>
                                      </p:to>
                                    </p:set>
                                    <p:animEffect transition="in" filter="checkerboard(across)">
                                      <p:cBhvr>
                                        <p:cTn id="12" dur="500"/>
                                        <p:tgtEl>
                                          <p:spTgt spid="174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12"/>
                                        </p:tgtEl>
                                        <p:attrNameLst>
                                          <p:attrName>style.visibility</p:attrName>
                                        </p:attrNameLst>
                                      </p:cBhvr>
                                      <p:to>
                                        <p:strVal val="visible"/>
                                      </p:to>
                                    </p:set>
                                    <p:animEffect transition="in" filter="blinds(horizontal)">
                                      <p:cBhvr>
                                        <p:cTn id="17" dur="500"/>
                                        <p:tgtEl>
                                          <p:spTgt spid="174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413"/>
                                        </p:tgtEl>
                                        <p:attrNameLst>
                                          <p:attrName>style.visibility</p:attrName>
                                        </p:attrNameLst>
                                      </p:cBhvr>
                                      <p:to>
                                        <p:strVal val="visible"/>
                                      </p:to>
                                    </p:set>
                                    <p:animEffect transition="in" filter="blinds(horizontal)">
                                      <p:cBhvr>
                                        <p:cTn id="22" dur="500"/>
                                        <p:tgtEl>
                                          <p:spTgt spid="17413"/>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528" fill="hold" grpId="0" nodeType="clickEffect">
                                  <p:stCondLst>
                                    <p:cond delay="0"/>
                                  </p:stCondLst>
                                  <p:childTnLst>
                                    <p:set>
                                      <p:cBhvr>
                                        <p:cTn id="26" dur="1" fill="hold">
                                          <p:stCondLst>
                                            <p:cond delay="0"/>
                                          </p:stCondLst>
                                        </p:cTn>
                                        <p:tgtEl>
                                          <p:spTgt spid="17414"/>
                                        </p:tgtEl>
                                        <p:attrNameLst>
                                          <p:attrName>style.visibility</p:attrName>
                                        </p:attrNameLst>
                                      </p:cBhvr>
                                      <p:to>
                                        <p:strVal val="visible"/>
                                      </p:to>
                                    </p:set>
                                    <p:anim calcmode="lin" valueType="num">
                                      <p:cBhvr>
                                        <p:cTn id="27" dur="500" fill="hold"/>
                                        <p:tgtEl>
                                          <p:spTgt spid="17414"/>
                                        </p:tgtEl>
                                        <p:attrNameLst>
                                          <p:attrName>ppt_w</p:attrName>
                                        </p:attrNameLst>
                                      </p:cBhvr>
                                      <p:tavLst>
                                        <p:tav tm="0">
                                          <p:val>
                                            <p:fltVal val="0"/>
                                          </p:val>
                                        </p:tav>
                                        <p:tav tm="100000">
                                          <p:val>
                                            <p:strVal val="#ppt_w"/>
                                          </p:val>
                                        </p:tav>
                                      </p:tavLst>
                                    </p:anim>
                                    <p:anim calcmode="lin" valueType="num">
                                      <p:cBhvr>
                                        <p:cTn id="28" dur="500" fill="hold"/>
                                        <p:tgtEl>
                                          <p:spTgt spid="17414"/>
                                        </p:tgtEl>
                                        <p:attrNameLst>
                                          <p:attrName>ppt_h</p:attrName>
                                        </p:attrNameLst>
                                      </p:cBhvr>
                                      <p:tavLst>
                                        <p:tav tm="0">
                                          <p:val>
                                            <p:fltVal val="0"/>
                                          </p:val>
                                        </p:tav>
                                        <p:tav tm="100000">
                                          <p:val>
                                            <p:strVal val="#ppt_h"/>
                                          </p:val>
                                        </p:tav>
                                      </p:tavLst>
                                    </p:anim>
                                    <p:anim calcmode="lin" valueType="num">
                                      <p:cBhvr>
                                        <p:cTn id="29" dur="500" fill="hold"/>
                                        <p:tgtEl>
                                          <p:spTgt spid="17414"/>
                                        </p:tgtEl>
                                        <p:attrNameLst>
                                          <p:attrName>ppt_x</p:attrName>
                                        </p:attrNameLst>
                                      </p:cBhvr>
                                      <p:tavLst>
                                        <p:tav tm="0">
                                          <p:val>
                                            <p:fltVal val="0.5"/>
                                          </p:val>
                                        </p:tav>
                                        <p:tav tm="100000">
                                          <p:val>
                                            <p:strVal val="#ppt_x"/>
                                          </p:val>
                                        </p:tav>
                                      </p:tavLst>
                                    </p:anim>
                                    <p:anim calcmode="lin" valueType="num">
                                      <p:cBhvr>
                                        <p:cTn id="30" dur="500" fill="hold"/>
                                        <p:tgtEl>
                                          <p:spTgt spid="17414"/>
                                        </p:tgtEl>
                                        <p:attrNameLst>
                                          <p:attrName>ppt_y</p:attrName>
                                        </p:attrNameLst>
                                      </p:cBhvr>
                                      <p:tavLst>
                                        <p:tav tm="0">
                                          <p:val>
                                            <p:fltVal val="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5" presetClass="entr" presetSubtype="0" fill="hold" grpId="0" nodeType="clickEffect">
                                  <p:stCondLst>
                                    <p:cond delay="0"/>
                                  </p:stCondLst>
                                  <p:childTnLst>
                                    <p:set>
                                      <p:cBhvr>
                                        <p:cTn id="34" dur="1" fill="hold">
                                          <p:stCondLst>
                                            <p:cond delay="0"/>
                                          </p:stCondLst>
                                        </p:cTn>
                                        <p:tgtEl>
                                          <p:spTgt spid="17415"/>
                                        </p:tgtEl>
                                        <p:attrNameLst>
                                          <p:attrName>style.visibility</p:attrName>
                                        </p:attrNameLst>
                                      </p:cBhvr>
                                      <p:to>
                                        <p:strVal val="visible"/>
                                      </p:to>
                                    </p:set>
                                    <p:anim calcmode="lin" valueType="num">
                                      <p:cBhvr>
                                        <p:cTn id="35" dur="1000" fill="hold"/>
                                        <p:tgtEl>
                                          <p:spTgt spid="17415"/>
                                        </p:tgtEl>
                                        <p:attrNameLst>
                                          <p:attrName>ppt_w</p:attrName>
                                        </p:attrNameLst>
                                      </p:cBhvr>
                                      <p:tavLst>
                                        <p:tav tm="0">
                                          <p:val>
                                            <p:fltVal val="0"/>
                                          </p:val>
                                        </p:tav>
                                        <p:tav tm="100000">
                                          <p:val>
                                            <p:strVal val="#ppt_w"/>
                                          </p:val>
                                        </p:tav>
                                      </p:tavLst>
                                    </p:anim>
                                    <p:anim calcmode="lin" valueType="num">
                                      <p:cBhvr>
                                        <p:cTn id="36" dur="1000" fill="hold"/>
                                        <p:tgtEl>
                                          <p:spTgt spid="17415"/>
                                        </p:tgtEl>
                                        <p:attrNameLst>
                                          <p:attrName>ppt_h</p:attrName>
                                        </p:attrNameLst>
                                      </p:cBhvr>
                                      <p:tavLst>
                                        <p:tav tm="0">
                                          <p:val>
                                            <p:fltVal val="0"/>
                                          </p:val>
                                        </p:tav>
                                        <p:tav tm="100000">
                                          <p:val>
                                            <p:strVal val="#ppt_h"/>
                                          </p:val>
                                        </p:tav>
                                      </p:tavLst>
                                    </p:anim>
                                    <p:anim calcmode="lin" valueType="num">
                                      <p:cBhvr>
                                        <p:cTn id="37" dur="1000" fill="hold"/>
                                        <p:tgtEl>
                                          <p:spTgt spid="17415"/>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741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7418"/>
                                        </p:tgtEl>
                                        <p:attrNameLst>
                                          <p:attrName>style.visibility</p:attrName>
                                        </p:attrNameLst>
                                      </p:cBhvr>
                                      <p:to>
                                        <p:strVal val="visible"/>
                                      </p:to>
                                    </p:set>
                                    <p:animEffect transition="in" filter="blinds(horizontal)">
                                      <p:cBhvr>
                                        <p:cTn id="43" dur="500"/>
                                        <p:tgtEl>
                                          <p:spTgt spid="17418"/>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7421"/>
                                        </p:tgtEl>
                                        <p:attrNameLst>
                                          <p:attrName>style.visibility</p:attrName>
                                        </p:attrNameLst>
                                      </p:cBhvr>
                                      <p:to>
                                        <p:strVal val="visible"/>
                                      </p:to>
                                    </p:set>
                                    <p:animEffect transition="in" filter="blinds(horizontal)">
                                      <p:cBhvr>
                                        <p:cTn id="48" dur="500"/>
                                        <p:tgtEl>
                                          <p:spTgt spid="17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utoUpdateAnimBg="0"/>
      <p:bldP spid="17412" grpId="0" autoUpdateAnimBg="0"/>
      <p:bldP spid="17413" grpId="0" autoUpdateAnimBg="0"/>
      <p:bldP spid="17414" grpId="0" autoUpdateAnimBg="0"/>
      <p:bldP spid="17415" grpId="0" autoUpdateAnimBg="0"/>
      <p:bldP spid="1742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5105400" y="457200"/>
            <a:ext cx="3368675" cy="822325"/>
          </a:xfrm>
          <a:prstGeom prst="rect">
            <a:avLst/>
          </a:prstGeom>
          <a:noFill/>
          <a:ln w="9525">
            <a:noFill/>
            <a:miter lim="800000"/>
            <a:headEnd/>
            <a:tailEnd/>
          </a:ln>
          <a:effectLst/>
        </p:spPr>
        <p:txBody>
          <a:bodyPr>
            <a:spAutoFit/>
          </a:bodyPr>
          <a:lstStyle/>
          <a:p>
            <a:pPr algn="r"/>
            <a:r>
              <a:rPr lang="it-IT" sz="2400"/>
              <a:t>Fenomeni quantistici : l’effetto tunnel</a:t>
            </a:r>
          </a:p>
        </p:txBody>
      </p:sp>
      <p:grpSp>
        <p:nvGrpSpPr>
          <p:cNvPr id="18437" name="Group 5"/>
          <p:cNvGrpSpPr>
            <a:grpSpLocks/>
          </p:cNvGrpSpPr>
          <p:nvPr/>
        </p:nvGrpSpPr>
        <p:grpSpPr bwMode="auto">
          <a:xfrm>
            <a:off x="609600" y="533400"/>
            <a:ext cx="8093075" cy="2709863"/>
            <a:chOff x="384" y="336"/>
            <a:chExt cx="5098" cy="1707"/>
          </a:xfrm>
        </p:grpSpPr>
        <p:pic>
          <p:nvPicPr>
            <p:cNvPr id="18435" name="Picture 3" descr="D:\Roberto\Fisica24h\tunnelclass.gif"/>
            <p:cNvPicPr>
              <a:picLocks noChangeAspect="1" noChangeArrowheads="1"/>
            </p:cNvPicPr>
            <p:nvPr/>
          </p:nvPicPr>
          <p:blipFill>
            <a:blip r:embed="rId2" cstate="print"/>
            <a:srcRect/>
            <a:stretch>
              <a:fillRect/>
            </a:stretch>
          </p:blipFill>
          <p:spPr bwMode="auto">
            <a:xfrm>
              <a:off x="384" y="336"/>
              <a:ext cx="2275" cy="1707"/>
            </a:xfrm>
            <a:prstGeom prst="rect">
              <a:avLst/>
            </a:prstGeom>
            <a:noFill/>
          </p:spPr>
        </p:pic>
        <p:sp>
          <p:nvSpPr>
            <p:cNvPr id="18436" name="Text Box 4"/>
            <p:cNvSpPr txBox="1">
              <a:spLocks noChangeArrowheads="1"/>
            </p:cNvSpPr>
            <p:nvPr/>
          </p:nvSpPr>
          <p:spPr bwMode="auto">
            <a:xfrm>
              <a:off x="3024" y="1056"/>
              <a:ext cx="2458" cy="674"/>
            </a:xfrm>
            <a:prstGeom prst="rect">
              <a:avLst/>
            </a:prstGeom>
            <a:noFill/>
            <a:ln w="9525">
              <a:noFill/>
              <a:miter lim="800000"/>
              <a:headEnd/>
              <a:tailEnd/>
            </a:ln>
            <a:effectLst/>
          </p:spPr>
          <p:txBody>
            <a:bodyPr>
              <a:spAutoFit/>
            </a:bodyPr>
            <a:lstStyle/>
            <a:p>
              <a:pPr algn="ctr"/>
              <a:r>
                <a:rPr lang="it-IT" sz="1600"/>
                <a:t>Secondo la Meccanica Classica la pallina, partendo ferma dalla vetta della collina, non riuscirà mai a superare la vetta della montagna</a:t>
              </a:r>
            </a:p>
          </p:txBody>
        </p:sp>
      </p:grpSp>
      <p:grpSp>
        <p:nvGrpSpPr>
          <p:cNvPr id="18442" name="Group 10"/>
          <p:cNvGrpSpPr>
            <a:grpSpLocks/>
          </p:cNvGrpSpPr>
          <p:nvPr/>
        </p:nvGrpSpPr>
        <p:grpSpPr bwMode="auto">
          <a:xfrm>
            <a:off x="228600" y="3429000"/>
            <a:ext cx="8153400" cy="2687638"/>
            <a:chOff x="144" y="2160"/>
            <a:chExt cx="5136" cy="1693"/>
          </a:xfrm>
        </p:grpSpPr>
        <p:pic>
          <p:nvPicPr>
            <p:cNvPr id="18438" name="Picture 6" descr="D:\Roberto\Fisica24h\tunnelquant.gif"/>
            <p:cNvPicPr>
              <a:picLocks noChangeAspect="1" noChangeArrowheads="1"/>
            </p:cNvPicPr>
            <p:nvPr/>
          </p:nvPicPr>
          <p:blipFill>
            <a:blip r:embed="rId3" cstate="print"/>
            <a:srcRect/>
            <a:stretch>
              <a:fillRect/>
            </a:stretch>
          </p:blipFill>
          <p:spPr bwMode="auto">
            <a:xfrm>
              <a:off x="3024" y="2160"/>
              <a:ext cx="2256" cy="1693"/>
            </a:xfrm>
            <a:prstGeom prst="rect">
              <a:avLst/>
            </a:prstGeom>
            <a:noFill/>
          </p:spPr>
        </p:pic>
        <p:sp>
          <p:nvSpPr>
            <p:cNvPr id="18439" name="Text Box 7"/>
            <p:cNvSpPr txBox="1">
              <a:spLocks noChangeArrowheads="1"/>
            </p:cNvSpPr>
            <p:nvPr/>
          </p:nvSpPr>
          <p:spPr bwMode="auto">
            <a:xfrm>
              <a:off x="144" y="2352"/>
              <a:ext cx="2458" cy="520"/>
            </a:xfrm>
            <a:prstGeom prst="rect">
              <a:avLst/>
            </a:prstGeom>
            <a:noFill/>
            <a:ln w="9525">
              <a:noFill/>
              <a:miter lim="800000"/>
              <a:headEnd/>
              <a:tailEnd/>
            </a:ln>
            <a:effectLst/>
          </p:spPr>
          <p:txBody>
            <a:bodyPr>
              <a:spAutoFit/>
            </a:bodyPr>
            <a:lstStyle/>
            <a:p>
              <a:r>
                <a:rPr lang="it-IT" sz="1600"/>
                <a:t>Secondo la Meccanica Quantistica invece esiste una </a:t>
              </a:r>
              <a:r>
                <a:rPr lang="it-IT" sz="1600" b="1"/>
                <a:t>probabilità non nulla</a:t>
              </a:r>
              <a:r>
                <a:rPr lang="it-IT" sz="1600"/>
                <a:t> che la pallina superi la montagna</a:t>
              </a:r>
            </a:p>
          </p:txBody>
        </p:sp>
      </p:grpSp>
      <p:sp>
        <p:nvSpPr>
          <p:cNvPr id="18440" name="Text Box 8"/>
          <p:cNvSpPr txBox="1">
            <a:spLocks noChangeArrowheads="1"/>
          </p:cNvSpPr>
          <p:nvPr/>
        </p:nvSpPr>
        <p:spPr bwMode="auto">
          <a:xfrm>
            <a:off x="990600" y="4876800"/>
            <a:ext cx="3597275" cy="1069975"/>
          </a:xfrm>
          <a:prstGeom prst="rect">
            <a:avLst/>
          </a:prstGeom>
          <a:noFill/>
          <a:ln w="9525">
            <a:noFill/>
            <a:miter lim="800000"/>
            <a:headEnd/>
            <a:tailEnd/>
          </a:ln>
          <a:effectLst/>
        </p:spPr>
        <p:txBody>
          <a:bodyPr>
            <a:spAutoFit/>
          </a:bodyPr>
          <a:lstStyle/>
          <a:p>
            <a:r>
              <a:rPr lang="it-IT" sz="1600"/>
              <a:t>Non sappiamo a priori se </a:t>
            </a:r>
            <a:r>
              <a:rPr lang="it-IT" sz="1600" b="1"/>
              <a:t>una</a:t>
            </a:r>
            <a:r>
              <a:rPr lang="it-IT" sz="1600"/>
              <a:t> pallina passa o no, possiamo solo sapere la probabilità di attraversare la barriera.</a:t>
            </a:r>
          </a:p>
        </p:txBody>
      </p:sp>
      <p:sp>
        <p:nvSpPr>
          <p:cNvPr id="18443" name="Text Box 11"/>
          <p:cNvSpPr txBox="1">
            <a:spLocks noChangeArrowheads="1"/>
          </p:cNvSpPr>
          <p:nvPr/>
        </p:nvSpPr>
        <p:spPr bwMode="auto">
          <a:xfrm>
            <a:off x="304800" y="6172200"/>
            <a:ext cx="8153400" cy="581025"/>
          </a:xfrm>
          <a:prstGeom prst="rect">
            <a:avLst/>
          </a:prstGeom>
          <a:noFill/>
          <a:ln w="9525">
            <a:noFill/>
            <a:miter lim="800000"/>
            <a:headEnd/>
            <a:tailEnd/>
          </a:ln>
          <a:effectLst/>
        </p:spPr>
        <p:txBody>
          <a:bodyPr>
            <a:spAutoFit/>
          </a:bodyPr>
          <a:lstStyle/>
          <a:p>
            <a:r>
              <a:rPr lang="it-IT" sz="1600"/>
              <a:t>Se abbiamo tante palline possiamo prevedere la frazione di quelle che passano e di quelle che non passano, ma non il comportamento di una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0-#ppt_w/2"/>
                                          </p:val>
                                        </p:tav>
                                        <p:tav tm="100000">
                                          <p:val>
                                            <p:strVal val="#ppt_x"/>
                                          </p:val>
                                        </p:tav>
                                      </p:tavLst>
                                    </p:anim>
                                    <p:anim calcmode="lin" valueType="num">
                                      <p:cBhvr additive="base">
                                        <p:cTn id="8"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8437"/>
                                        </p:tgtEl>
                                        <p:attrNameLst>
                                          <p:attrName>style.visibility</p:attrName>
                                        </p:attrNameLst>
                                      </p:cBhvr>
                                      <p:to>
                                        <p:strVal val="visible"/>
                                      </p:to>
                                    </p:set>
                                    <p:animEffect transition="in" filter="dissolve">
                                      <p:cBhvr>
                                        <p:cTn id="13" dur="500"/>
                                        <p:tgtEl>
                                          <p:spTgt spid="1843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8442"/>
                                        </p:tgtEl>
                                        <p:attrNameLst>
                                          <p:attrName>style.visibility</p:attrName>
                                        </p:attrNameLst>
                                      </p:cBhvr>
                                      <p:to>
                                        <p:strVal val="visible"/>
                                      </p:to>
                                    </p:set>
                                    <p:animEffect transition="in" filter="dissolve">
                                      <p:cBhvr>
                                        <p:cTn id="18" dur="500"/>
                                        <p:tgtEl>
                                          <p:spTgt spid="1844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8440"/>
                                        </p:tgtEl>
                                        <p:attrNameLst>
                                          <p:attrName>style.visibility</p:attrName>
                                        </p:attrNameLst>
                                      </p:cBhvr>
                                      <p:to>
                                        <p:strVal val="visible"/>
                                      </p:to>
                                    </p:set>
                                    <p:animEffect transition="in" filter="dissolve">
                                      <p:cBhvr>
                                        <p:cTn id="23" dur="500"/>
                                        <p:tgtEl>
                                          <p:spTgt spid="1844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8443"/>
                                        </p:tgtEl>
                                        <p:attrNameLst>
                                          <p:attrName>style.visibility</p:attrName>
                                        </p:attrNameLst>
                                      </p:cBhvr>
                                      <p:to>
                                        <p:strVal val="visible"/>
                                      </p:to>
                                    </p:set>
                                    <p:anim calcmode="lin" valueType="num">
                                      <p:cBhvr additive="base">
                                        <p:cTn id="28" dur="500" fill="hold"/>
                                        <p:tgtEl>
                                          <p:spTgt spid="18443"/>
                                        </p:tgtEl>
                                        <p:attrNameLst>
                                          <p:attrName>ppt_x</p:attrName>
                                        </p:attrNameLst>
                                      </p:cBhvr>
                                      <p:tavLst>
                                        <p:tav tm="0">
                                          <p:val>
                                            <p:strVal val="0-#ppt_w/2"/>
                                          </p:val>
                                        </p:tav>
                                        <p:tav tm="100000">
                                          <p:val>
                                            <p:strVal val="#ppt_x"/>
                                          </p:val>
                                        </p:tav>
                                      </p:tavLst>
                                    </p:anim>
                                    <p:anim calcmode="lin" valueType="num">
                                      <p:cBhvr additive="base">
                                        <p:cTn id="29" dur="500" fill="hold"/>
                                        <p:tgtEl>
                                          <p:spTgt spid="184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40" grpId="0" autoUpdateAnimBg="0"/>
      <p:bldP spid="1844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70" name="Group 14"/>
          <p:cNvGrpSpPr>
            <a:grpSpLocks/>
          </p:cNvGrpSpPr>
          <p:nvPr/>
        </p:nvGrpSpPr>
        <p:grpSpPr bwMode="auto">
          <a:xfrm>
            <a:off x="914400" y="3429000"/>
            <a:ext cx="6781800" cy="1771650"/>
            <a:chOff x="528" y="2160"/>
            <a:chExt cx="4272" cy="1116"/>
          </a:xfrm>
        </p:grpSpPr>
        <p:sp>
          <p:nvSpPr>
            <p:cNvPr id="19463" name="Text Box 7"/>
            <p:cNvSpPr txBox="1">
              <a:spLocks noChangeArrowheads="1"/>
            </p:cNvSpPr>
            <p:nvPr/>
          </p:nvSpPr>
          <p:spPr bwMode="auto">
            <a:xfrm>
              <a:off x="528" y="2496"/>
              <a:ext cx="2074" cy="577"/>
            </a:xfrm>
            <a:prstGeom prst="rect">
              <a:avLst/>
            </a:prstGeom>
            <a:noFill/>
            <a:ln w="9525">
              <a:noFill/>
              <a:miter lim="800000"/>
              <a:headEnd/>
              <a:tailEnd/>
            </a:ln>
            <a:effectLst/>
          </p:spPr>
          <p:txBody>
            <a:bodyPr>
              <a:spAutoFit/>
            </a:bodyPr>
            <a:lstStyle/>
            <a:p>
              <a:r>
                <a:rPr lang="it-IT" sz="1800"/>
                <a:t>Questa interazione perturba l’oggetto (ad es. un elettrone) osservato</a:t>
              </a:r>
            </a:p>
          </p:txBody>
        </p:sp>
        <p:pic>
          <p:nvPicPr>
            <p:cNvPr id="19467" name="Picture 11" descr="D:\Roberto\Fisica24h\elettrone1.gif"/>
            <p:cNvPicPr>
              <a:picLocks noChangeAspect="1" noChangeArrowheads="1"/>
            </p:cNvPicPr>
            <p:nvPr/>
          </p:nvPicPr>
          <p:blipFill>
            <a:blip r:embed="rId2" cstate="print"/>
            <a:srcRect/>
            <a:stretch>
              <a:fillRect/>
            </a:stretch>
          </p:blipFill>
          <p:spPr bwMode="auto">
            <a:xfrm>
              <a:off x="3312" y="2160"/>
              <a:ext cx="1488" cy="1116"/>
            </a:xfrm>
            <a:prstGeom prst="rect">
              <a:avLst/>
            </a:prstGeom>
            <a:noFill/>
          </p:spPr>
        </p:pic>
      </p:grpSp>
      <p:pic>
        <p:nvPicPr>
          <p:cNvPr id="19468" name="Picture 12" descr="D:\Roberto\Fisica24h\elettrone2.gif"/>
          <p:cNvPicPr>
            <a:picLocks noChangeAspect="1" noChangeArrowheads="1"/>
          </p:cNvPicPr>
          <p:nvPr/>
        </p:nvPicPr>
        <p:blipFill>
          <a:blip r:embed="rId3" cstate="print"/>
          <a:srcRect/>
          <a:stretch>
            <a:fillRect/>
          </a:stretch>
        </p:blipFill>
        <p:spPr bwMode="auto">
          <a:xfrm>
            <a:off x="5257800" y="3429000"/>
            <a:ext cx="2438400" cy="1798638"/>
          </a:xfrm>
          <a:prstGeom prst="rect">
            <a:avLst/>
          </a:prstGeom>
          <a:noFill/>
        </p:spPr>
      </p:pic>
      <p:sp>
        <p:nvSpPr>
          <p:cNvPr id="19460" name="Text Box 4"/>
          <p:cNvSpPr txBox="1">
            <a:spLocks noChangeArrowheads="1"/>
          </p:cNvSpPr>
          <p:nvPr/>
        </p:nvSpPr>
        <p:spPr bwMode="auto">
          <a:xfrm>
            <a:off x="914400" y="381000"/>
            <a:ext cx="7023100" cy="549275"/>
          </a:xfrm>
          <a:prstGeom prst="rect">
            <a:avLst/>
          </a:prstGeom>
          <a:noFill/>
          <a:ln w="9525">
            <a:noFill/>
            <a:miter lim="800000"/>
            <a:headEnd/>
            <a:tailEnd/>
          </a:ln>
          <a:effectLst/>
        </p:spPr>
        <p:txBody>
          <a:bodyPr wrap="none">
            <a:spAutoFit/>
          </a:bodyPr>
          <a:lstStyle/>
          <a:p>
            <a:r>
              <a:rPr lang="it-IT" sz="3000"/>
              <a:t>L’osservatore in Meccanica Quantistica</a:t>
            </a:r>
          </a:p>
        </p:txBody>
      </p:sp>
      <p:sp>
        <p:nvSpPr>
          <p:cNvPr id="19461" name="Text Box 5"/>
          <p:cNvSpPr txBox="1">
            <a:spLocks noChangeArrowheads="1"/>
          </p:cNvSpPr>
          <p:nvPr/>
        </p:nvSpPr>
        <p:spPr bwMode="auto">
          <a:xfrm>
            <a:off x="2438400" y="1143000"/>
            <a:ext cx="4114800" cy="641350"/>
          </a:xfrm>
          <a:prstGeom prst="rect">
            <a:avLst/>
          </a:prstGeom>
          <a:noFill/>
          <a:ln w="9525">
            <a:noFill/>
            <a:miter lim="800000"/>
            <a:headEnd/>
            <a:tailEnd/>
          </a:ln>
          <a:effectLst/>
        </p:spPr>
        <p:txBody>
          <a:bodyPr>
            <a:spAutoFit/>
          </a:bodyPr>
          <a:lstStyle/>
          <a:p>
            <a:pPr algn="ctr"/>
            <a:r>
              <a:rPr lang="it-IT" sz="1800"/>
              <a:t>La fisica si occupa esclusivamente di ciò che può essere osservato</a:t>
            </a:r>
          </a:p>
        </p:txBody>
      </p:sp>
      <p:grpSp>
        <p:nvGrpSpPr>
          <p:cNvPr id="19472" name="Group 16"/>
          <p:cNvGrpSpPr>
            <a:grpSpLocks/>
          </p:cNvGrpSpPr>
          <p:nvPr/>
        </p:nvGrpSpPr>
        <p:grpSpPr bwMode="auto">
          <a:xfrm>
            <a:off x="1219200" y="2057400"/>
            <a:ext cx="7254875" cy="1563688"/>
            <a:chOff x="768" y="1296"/>
            <a:chExt cx="4570" cy="985"/>
          </a:xfrm>
        </p:grpSpPr>
        <p:pic>
          <p:nvPicPr>
            <p:cNvPr id="19465" name="Picture 9" descr="D:\Roberto\Fisica24h\lamp1.jpg"/>
            <p:cNvPicPr>
              <a:picLocks noChangeAspect="1" noChangeArrowheads="1"/>
            </p:cNvPicPr>
            <p:nvPr/>
          </p:nvPicPr>
          <p:blipFill>
            <a:blip r:embed="rId4" cstate="print"/>
            <a:srcRect/>
            <a:stretch>
              <a:fillRect/>
            </a:stretch>
          </p:blipFill>
          <p:spPr bwMode="auto">
            <a:xfrm>
              <a:off x="768" y="1296"/>
              <a:ext cx="1824" cy="985"/>
            </a:xfrm>
            <a:prstGeom prst="rect">
              <a:avLst/>
            </a:prstGeom>
            <a:noFill/>
          </p:spPr>
        </p:pic>
        <p:sp>
          <p:nvSpPr>
            <p:cNvPr id="19462" name="Text Box 6"/>
            <p:cNvSpPr txBox="1">
              <a:spLocks noChangeArrowheads="1"/>
            </p:cNvSpPr>
            <p:nvPr/>
          </p:nvSpPr>
          <p:spPr bwMode="auto">
            <a:xfrm>
              <a:off x="2976" y="1392"/>
              <a:ext cx="2362" cy="577"/>
            </a:xfrm>
            <a:prstGeom prst="rect">
              <a:avLst/>
            </a:prstGeom>
            <a:noFill/>
            <a:ln w="9525">
              <a:noFill/>
              <a:miter lim="800000"/>
              <a:headEnd/>
              <a:tailEnd/>
            </a:ln>
            <a:effectLst/>
          </p:spPr>
          <p:txBody>
            <a:bodyPr>
              <a:spAutoFit/>
            </a:bodyPr>
            <a:lstStyle/>
            <a:p>
              <a:r>
                <a:rPr lang="it-IT" sz="1800"/>
                <a:t>Per osservare qualcosa dobbiamo farlo interagire con uno strumento di misura</a:t>
              </a:r>
            </a:p>
          </p:txBody>
        </p:sp>
      </p:grpSp>
      <p:pic>
        <p:nvPicPr>
          <p:cNvPr id="19466" name="Picture 10" descr="D:\Roberto\Fisica24h\lamp2.jpg"/>
          <p:cNvPicPr>
            <a:picLocks noChangeAspect="1" noChangeArrowheads="1"/>
          </p:cNvPicPr>
          <p:nvPr/>
        </p:nvPicPr>
        <p:blipFill>
          <a:blip r:embed="rId5" cstate="print"/>
          <a:srcRect/>
          <a:stretch>
            <a:fillRect/>
          </a:stretch>
        </p:blipFill>
        <p:spPr bwMode="auto">
          <a:xfrm>
            <a:off x="1219200" y="2057400"/>
            <a:ext cx="2895600" cy="1563688"/>
          </a:xfrm>
          <a:prstGeom prst="rect">
            <a:avLst/>
          </a:prstGeom>
          <a:noFill/>
        </p:spPr>
      </p:pic>
      <p:sp>
        <p:nvSpPr>
          <p:cNvPr id="19464" name="Text Box 8"/>
          <p:cNvSpPr txBox="1">
            <a:spLocks noChangeArrowheads="1"/>
          </p:cNvSpPr>
          <p:nvPr/>
        </p:nvSpPr>
        <p:spPr bwMode="auto">
          <a:xfrm>
            <a:off x="1905000" y="5715000"/>
            <a:ext cx="5486400" cy="641350"/>
          </a:xfrm>
          <a:prstGeom prst="rect">
            <a:avLst/>
          </a:prstGeom>
          <a:noFill/>
          <a:ln w="9525">
            <a:noFill/>
            <a:miter lim="800000"/>
            <a:headEnd/>
            <a:tailEnd/>
          </a:ln>
          <a:effectLst/>
        </p:spPr>
        <p:txBody>
          <a:bodyPr>
            <a:spAutoFit/>
          </a:bodyPr>
          <a:lstStyle/>
          <a:p>
            <a:r>
              <a:rPr lang="it-IT" sz="1800"/>
              <a:t>Esiste un limite intrinseco all’accuratezza delle osservazioni che possiamo compiere.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1"/>
                                        </p:tgtEl>
                                        <p:attrNameLst>
                                          <p:attrName>style.visibility</p:attrName>
                                        </p:attrNameLst>
                                      </p:cBhvr>
                                      <p:to>
                                        <p:strVal val="visible"/>
                                      </p:to>
                                    </p:set>
                                    <p:anim calcmode="lin" valueType="num">
                                      <p:cBhvr additive="base">
                                        <p:cTn id="7" dur="500" fill="hold"/>
                                        <p:tgtEl>
                                          <p:spTgt spid="19461"/>
                                        </p:tgtEl>
                                        <p:attrNameLst>
                                          <p:attrName>ppt_x</p:attrName>
                                        </p:attrNameLst>
                                      </p:cBhvr>
                                      <p:tavLst>
                                        <p:tav tm="0">
                                          <p:val>
                                            <p:strVal val="#ppt_x"/>
                                          </p:val>
                                        </p:tav>
                                        <p:tav tm="100000">
                                          <p:val>
                                            <p:strVal val="#ppt_x"/>
                                          </p:val>
                                        </p:tav>
                                      </p:tavLst>
                                    </p:anim>
                                    <p:anim calcmode="lin" valueType="num">
                                      <p:cBhvr additive="base">
                                        <p:cTn id="8" dur="500" fill="hold"/>
                                        <p:tgtEl>
                                          <p:spTgt spid="194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9472"/>
                                        </p:tgtEl>
                                        <p:attrNameLst>
                                          <p:attrName>style.visibility</p:attrName>
                                        </p:attrNameLst>
                                      </p:cBhvr>
                                      <p:to>
                                        <p:strVal val="visible"/>
                                      </p:to>
                                    </p:set>
                                    <p:anim calcmode="lin" valueType="num">
                                      <p:cBhvr additive="base">
                                        <p:cTn id="13" dur="500" fill="hold"/>
                                        <p:tgtEl>
                                          <p:spTgt spid="19472"/>
                                        </p:tgtEl>
                                        <p:attrNameLst>
                                          <p:attrName>ppt_x</p:attrName>
                                        </p:attrNameLst>
                                      </p:cBhvr>
                                      <p:tavLst>
                                        <p:tav tm="0">
                                          <p:val>
                                            <p:strVal val="0-#ppt_w/2"/>
                                          </p:val>
                                        </p:tav>
                                        <p:tav tm="100000">
                                          <p:val>
                                            <p:strVal val="#ppt_x"/>
                                          </p:val>
                                        </p:tav>
                                      </p:tavLst>
                                    </p:anim>
                                    <p:anim calcmode="lin" valueType="num">
                                      <p:cBhvr additive="base">
                                        <p:cTn id="14" dur="500" fill="hold"/>
                                        <p:tgtEl>
                                          <p:spTgt spid="1947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94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9470"/>
                                        </p:tgtEl>
                                        <p:attrNameLst>
                                          <p:attrName>style.visibility</p:attrName>
                                        </p:attrNameLst>
                                      </p:cBhvr>
                                      <p:to>
                                        <p:strVal val="visible"/>
                                      </p:to>
                                    </p:set>
                                    <p:anim calcmode="lin" valueType="num">
                                      <p:cBhvr additive="base">
                                        <p:cTn id="23" dur="500" fill="hold"/>
                                        <p:tgtEl>
                                          <p:spTgt spid="19470"/>
                                        </p:tgtEl>
                                        <p:attrNameLst>
                                          <p:attrName>ppt_x</p:attrName>
                                        </p:attrNameLst>
                                      </p:cBhvr>
                                      <p:tavLst>
                                        <p:tav tm="0">
                                          <p:val>
                                            <p:strVal val="1+#ppt_w/2"/>
                                          </p:val>
                                        </p:tav>
                                        <p:tav tm="100000">
                                          <p:val>
                                            <p:strVal val="#ppt_x"/>
                                          </p:val>
                                        </p:tav>
                                      </p:tavLst>
                                    </p:anim>
                                    <p:anim calcmode="lin" valueType="num">
                                      <p:cBhvr additive="base">
                                        <p:cTn id="24" dur="500" fill="hold"/>
                                        <p:tgtEl>
                                          <p:spTgt spid="1947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1946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grpId="0" nodeType="clickEffect">
                                  <p:stCondLst>
                                    <p:cond delay="0"/>
                                  </p:stCondLst>
                                  <p:childTnLst>
                                    <p:set>
                                      <p:cBhvr>
                                        <p:cTn id="32" dur="1" fill="hold">
                                          <p:stCondLst>
                                            <p:cond delay="0"/>
                                          </p:stCondLst>
                                        </p:cTn>
                                        <p:tgtEl>
                                          <p:spTgt spid="19464"/>
                                        </p:tgtEl>
                                        <p:attrNameLst>
                                          <p:attrName>style.visibility</p:attrName>
                                        </p:attrNameLst>
                                      </p:cBhvr>
                                      <p:to>
                                        <p:strVal val="visible"/>
                                      </p:to>
                                    </p:set>
                                    <p:anim calcmode="lin" valueType="num">
                                      <p:cBhvr additive="base">
                                        <p:cTn id="33" dur="500" fill="hold"/>
                                        <p:tgtEl>
                                          <p:spTgt spid="19464"/>
                                        </p:tgtEl>
                                        <p:attrNameLst>
                                          <p:attrName>ppt_x</p:attrName>
                                        </p:attrNameLst>
                                      </p:cBhvr>
                                      <p:tavLst>
                                        <p:tav tm="0">
                                          <p:val>
                                            <p:strVal val="0-#ppt_w/2"/>
                                          </p:val>
                                        </p:tav>
                                        <p:tav tm="100000">
                                          <p:val>
                                            <p:strVal val="#ppt_x"/>
                                          </p:val>
                                        </p:tav>
                                      </p:tavLst>
                                    </p:anim>
                                    <p:anim calcmode="lin" valueType="num">
                                      <p:cBhvr additive="base">
                                        <p:cTn id="34" dur="500" fill="hold"/>
                                        <p:tgtEl>
                                          <p:spTgt spid="194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autoUpdateAnimBg="0"/>
      <p:bldP spid="1946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026"/>
          <p:cNvSpPr txBox="1">
            <a:spLocks noChangeArrowheads="1"/>
          </p:cNvSpPr>
          <p:nvPr/>
        </p:nvSpPr>
        <p:spPr bwMode="auto">
          <a:xfrm>
            <a:off x="2590800" y="2362200"/>
            <a:ext cx="3781425" cy="701675"/>
          </a:xfrm>
          <a:prstGeom prst="rect">
            <a:avLst/>
          </a:prstGeom>
          <a:noFill/>
          <a:ln w="9525">
            <a:noFill/>
            <a:miter lim="800000"/>
            <a:headEnd/>
            <a:tailEnd/>
          </a:ln>
          <a:effectLst/>
        </p:spPr>
        <p:txBody>
          <a:bodyPr wrap="none">
            <a:spAutoFit/>
          </a:bodyPr>
          <a:lstStyle/>
          <a:p>
            <a:r>
              <a:rPr lang="it-IT" sz="4000">
                <a:hlinkClick r:id="rId2"/>
              </a:rPr>
              <a:t>Effetto  Tunnel</a:t>
            </a:r>
            <a:endParaRPr lang="it-IT" sz="4000"/>
          </a:p>
        </p:txBody>
      </p:sp>
      <p:sp>
        <p:nvSpPr>
          <p:cNvPr id="26627" name="Text Box 1027"/>
          <p:cNvSpPr txBox="1">
            <a:spLocks noChangeArrowheads="1"/>
          </p:cNvSpPr>
          <p:nvPr/>
        </p:nvSpPr>
        <p:spPr bwMode="auto">
          <a:xfrm>
            <a:off x="3200400" y="5715000"/>
            <a:ext cx="5378450" cy="336550"/>
          </a:xfrm>
          <a:prstGeom prst="rect">
            <a:avLst/>
          </a:prstGeom>
          <a:noFill/>
          <a:ln w="9525">
            <a:noFill/>
            <a:miter lim="800000"/>
            <a:headEnd/>
            <a:tailEnd/>
          </a:ln>
          <a:effectLst/>
        </p:spPr>
        <p:txBody>
          <a:bodyPr wrap="none">
            <a:spAutoFit/>
          </a:bodyPr>
          <a:lstStyle/>
          <a:p>
            <a:r>
              <a:rPr lang="it-IT" sz="1600"/>
              <a:t>http://yepes.rice.edu/PhysicsApplets/WavePacket.html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a:spLocks noChangeArrowheads="1"/>
          </p:cNvSpPr>
          <p:nvPr/>
        </p:nvSpPr>
        <p:spPr bwMode="auto">
          <a:xfrm>
            <a:off x="1600200" y="1295400"/>
            <a:ext cx="3581400" cy="1006475"/>
          </a:xfrm>
          <a:prstGeom prst="rect">
            <a:avLst/>
          </a:prstGeom>
          <a:noFill/>
          <a:ln w="9525">
            <a:noFill/>
            <a:miter lim="800000"/>
            <a:headEnd/>
            <a:tailEnd/>
          </a:ln>
          <a:effectLst/>
        </p:spPr>
        <p:txBody>
          <a:bodyPr>
            <a:spAutoFit/>
          </a:bodyPr>
          <a:lstStyle/>
          <a:p>
            <a:pPr algn="ctr"/>
            <a:r>
              <a:rPr lang="it-IT" sz="2000"/>
              <a:t>Il processo di misura perturba irreparabilmente ciò che stiamo misurando</a:t>
            </a:r>
          </a:p>
        </p:txBody>
      </p:sp>
      <p:sp>
        <p:nvSpPr>
          <p:cNvPr id="21508" name="Text Box 4"/>
          <p:cNvSpPr txBox="1">
            <a:spLocks noChangeArrowheads="1"/>
          </p:cNvSpPr>
          <p:nvPr/>
        </p:nvSpPr>
        <p:spPr bwMode="auto">
          <a:xfrm>
            <a:off x="990600" y="3124200"/>
            <a:ext cx="3597275" cy="915988"/>
          </a:xfrm>
          <a:prstGeom prst="rect">
            <a:avLst/>
          </a:prstGeom>
          <a:noFill/>
          <a:ln w="9525">
            <a:noFill/>
            <a:miter lim="800000"/>
            <a:headEnd/>
            <a:tailEnd/>
          </a:ln>
          <a:effectLst/>
        </p:spPr>
        <p:txBody>
          <a:bodyPr>
            <a:spAutoFit/>
          </a:bodyPr>
          <a:lstStyle/>
          <a:p>
            <a:r>
              <a:rPr lang="it-IT" sz="1800"/>
              <a:t>E’ possibile conoscere con precisione arbitraria la posizione di una particella</a:t>
            </a:r>
          </a:p>
        </p:txBody>
      </p:sp>
      <p:sp>
        <p:nvSpPr>
          <p:cNvPr id="21509" name="Text Box 5"/>
          <p:cNvSpPr txBox="1">
            <a:spLocks noChangeArrowheads="1"/>
          </p:cNvSpPr>
          <p:nvPr/>
        </p:nvSpPr>
        <p:spPr bwMode="auto">
          <a:xfrm>
            <a:off x="5029200" y="3124200"/>
            <a:ext cx="2987675" cy="915988"/>
          </a:xfrm>
          <a:prstGeom prst="rect">
            <a:avLst/>
          </a:prstGeom>
          <a:noFill/>
          <a:ln w="9525">
            <a:noFill/>
            <a:miter lim="800000"/>
            <a:headEnd/>
            <a:tailEnd/>
          </a:ln>
          <a:effectLst/>
        </p:spPr>
        <p:txBody>
          <a:bodyPr>
            <a:spAutoFit/>
          </a:bodyPr>
          <a:lstStyle/>
          <a:p>
            <a:pPr algn="ctr"/>
            <a:r>
              <a:rPr lang="it-IT" sz="1800"/>
              <a:t>E’ possibile conoscere con precisione arbitraria la sua velocità</a:t>
            </a:r>
          </a:p>
        </p:txBody>
      </p:sp>
      <p:sp>
        <p:nvSpPr>
          <p:cNvPr id="21510" name="Text Box 6"/>
          <p:cNvSpPr txBox="1">
            <a:spLocks noChangeArrowheads="1"/>
          </p:cNvSpPr>
          <p:nvPr/>
        </p:nvSpPr>
        <p:spPr bwMode="auto">
          <a:xfrm>
            <a:off x="533400" y="5029200"/>
            <a:ext cx="8243888" cy="366713"/>
          </a:xfrm>
          <a:prstGeom prst="rect">
            <a:avLst/>
          </a:prstGeom>
          <a:noFill/>
          <a:ln w="9525">
            <a:noFill/>
            <a:miter lim="800000"/>
            <a:headEnd/>
            <a:tailEnd/>
          </a:ln>
          <a:effectLst/>
        </p:spPr>
        <p:txBody>
          <a:bodyPr wrap="none">
            <a:spAutoFit/>
          </a:bodyPr>
          <a:lstStyle/>
          <a:p>
            <a:r>
              <a:rPr lang="it-IT" sz="1800"/>
              <a:t>Non è possibile conoscere entrambe queste variabili  con precisione qualsiasi</a:t>
            </a:r>
          </a:p>
        </p:txBody>
      </p:sp>
      <p:grpSp>
        <p:nvGrpSpPr>
          <p:cNvPr id="21517" name="Group 13"/>
          <p:cNvGrpSpPr>
            <a:grpSpLocks/>
          </p:cNvGrpSpPr>
          <p:nvPr/>
        </p:nvGrpSpPr>
        <p:grpSpPr bwMode="auto">
          <a:xfrm>
            <a:off x="457200" y="304800"/>
            <a:ext cx="8396288" cy="2438400"/>
            <a:chOff x="288" y="192"/>
            <a:chExt cx="5289" cy="1536"/>
          </a:xfrm>
        </p:grpSpPr>
        <p:sp>
          <p:nvSpPr>
            <p:cNvPr id="21506" name="Text Box 2"/>
            <p:cNvSpPr txBox="1">
              <a:spLocks noChangeArrowheads="1"/>
            </p:cNvSpPr>
            <p:nvPr/>
          </p:nvSpPr>
          <p:spPr bwMode="auto">
            <a:xfrm>
              <a:off x="288" y="192"/>
              <a:ext cx="5289" cy="346"/>
            </a:xfrm>
            <a:prstGeom prst="rect">
              <a:avLst/>
            </a:prstGeom>
            <a:noFill/>
            <a:ln w="9525">
              <a:noFill/>
              <a:miter lim="800000"/>
              <a:headEnd/>
              <a:tailEnd/>
            </a:ln>
            <a:effectLst/>
          </p:spPr>
          <p:txBody>
            <a:bodyPr wrap="none">
              <a:spAutoFit/>
            </a:bodyPr>
            <a:lstStyle/>
            <a:p>
              <a:r>
                <a:rPr lang="it-IT" sz="3000"/>
                <a:t>Il Principio di Indeterminazione di Heisemberg</a:t>
              </a:r>
            </a:p>
          </p:txBody>
        </p:sp>
        <p:pic>
          <p:nvPicPr>
            <p:cNvPr id="21513" name="Picture 9" descr="D:\Roberto\Fisica24h\Heisenberggiovane.jpg"/>
            <p:cNvPicPr>
              <a:picLocks noChangeAspect="1" noChangeArrowheads="1"/>
            </p:cNvPicPr>
            <p:nvPr/>
          </p:nvPicPr>
          <p:blipFill>
            <a:blip r:embed="rId3" cstate="print"/>
            <a:srcRect t="2597" r="-1279" b="19481"/>
            <a:stretch>
              <a:fillRect/>
            </a:stretch>
          </p:blipFill>
          <p:spPr bwMode="auto">
            <a:xfrm>
              <a:off x="3936" y="576"/>
              <a:ext cx="1014" cy="1152"/>
            </a:xfrm>
            <a:prstGeom prst="rect">
              <a:avLst/>
            </a:prstGeom>
            <a:noFill/>
          </p:spPr>
        </p:pic>
      </p:grpSp>
      <p:grpSp>
        <p:nvGrpSpPr>
          <p:cNvPr id="21518" name="Group 14"/>
          <p:cNvGrpSpPr>
            <a:grpSpLocks/>
          </p:cNvGrpSpPr>
          <p:nvPr/>
        </p:nvGrpSpPr>
        <p:grpSpPr bwMode="auto">
          <a:xfrm>
            <a:off x="2209800" y="4114800"/>
            <a:ext cx="4676775" cy="838200"/>
            <a:chOff x="1392" y="2592"/>
            <a:chExt cx="2946" cy="528"/>
          </a:xfrm>
        </p:grpSpPr>
        <p:sp>
          <p:nvSpPr>
            <p:cNvPr id="21515" name="AutoShape 11"/>
            <p:cNvSpPr>
              <a:spLocks noChangeArrowheads="1"/>
            </p:cNvSpPr>
            <p:nvPr/>
          </p:nvSpPr>
          <p:spPr bwMode="auto">
            <a:xfrm>
              <a:off x="1392" y="2592"/>
              <a:ext cx="306" cy="528"/>
            </a:xfrm>
            <a:prstGeom prst="downArrow">
              <a:avLst>
                <a:gd name="adj1" fmla="val 50000"/>
                <a:gd name="adj2" fmla="val 43137"/>
              </a:avLst>
            </a:prstGeom>
            <a:solidFill>
              <a:srgbClr val="FF0000"/>
            </a:solidFill>
            <a:ln w="9525">
              <a:noFill/>
              <a:miter lim="800000"/>
              <a:headEnd/>
              <a:tailEnd/>
            </a:ln>
            <a:effectLst/>
          </p:spPr>
          <p:txBody>
            <a:bodyPr wrap="none" anchor="ctr"/>
            <a:lstStyle/>
            <a:p>
              <a:endParaRPr lang="it-IT"/>
            </a:p>
          </p:txBody>
        </p:sp>
        <p:sp>
          <p:nvSpPr>
            <p:cNvPr id="21516" name="AutoShape 12"/>
            <p:cNvSpPr>
              <a:spLocks noChangeArrowheads="1"/>
            </p:cNvSpPr>
            <p:nvPr/>
          </p:nvSpPr>
          <p:spPr bwMode="auto">
            <a:xfrm>
              <a:off x="4032" y="2592"/>
              <a:ext cx="306" cy="519"/>
            </a:xfrm>
            <a:prstGeom prst="downArrow">
              <a:avLst>
                <a:gd name="adj1" fmla="val 50000"/>
                <a:gd name="adj2" fmla="val 42402"/>
              </a:avLst>
            </a:prstGeom>
            <a:solidFill>
              <a:srgbClr val="FF0000"/>
            </a:solidFill>
            <a:ln w="9525">
              <a:noFill/>
              <a:miter lim="800000"/>
              <a:headEnd/>
              <a:tailEnd/>
            </a:ln>
            <a:effectLst/>
          </p:spPr>
          <p:txBody>
            <a:bodyPr wrap="none" anchor="ctr"/>
            <a:lstStyle/>
            <a:p>
              <a:endParaRPr lang="it-IT"/>
            </a:p>
          </p:txBody>
        </p:sp>
      </p:grpSp>
      <p:grpSp>
        <p:nvGrpSpPr>
          <p:cNvPr id="21521" name="Group 17"/>
          <p:cNvGrpSpPr>
            <a:grpSpLocks/>
          </p:cNvGrpSpPr>
          <p:nvPr/>
        </p:nvGrpSpPr>
        <p:grpSpPr bwMode="auto">
          <a:xfrm>
            <a:off x="3429000" y="5486400"/>
            <a:ext cx="1981200" cy="990600"/>
            <a:chOff x="2160" y="3456"/>
            <a:chExt cx="1248" cy="624"/>
          </a:xfrm>
        </p:grpSpPr>
        <p:graphicFrame>
          <p:nvGraphicFramePr>
            <p:cNvPr id="27648" name="Object 0"/>
            <p:cNvGraphicFramePr>
              <a:graphicFrameLocks noChangeAspect="1"/>
            </p:cNvGraphicFramePr>
            <p:nvPr/>
          </p:nvGraphicFramePr>
          <p:xfrm>
            <a:off x="2352" y="3552"/>
            <a:ext cx="864" cy="462"/>
          </p:xfrm>
          <a:graphic>
            <a:graphicData uri="http://schemas.openxmlformats.org/presentationml/2006/ole">
              <p:oleObj spid="_x0000_s27648" name="Equation" r:id="rId4" imgW="736560" imgH="393480" progId="Equation.3">
                <p:embed/>
              </p:oleObj>
            </a:graphicData>
          </a:graphic>
        </p:graphicFrame>
        <p:sp>
          <p:nvSpPr>
            <p:cNvPr id="21520" name="Rectangle 16"/>
            <p:cNvSpPr>
              <a:spLocks noChangeArrowheads="1"/>
            </p:cNvSpPr>
            <p:nvPr/>
          </p:nvSpPr>
          <p:spPr bwMode="auto">
            <a:xfrm>
              <a:off x="2160" y="3456"/>
              <a:ext cx="1248" cy="624"/>
            </a:xfrm>
            <a:prstGeom prst="rect">
              <a:avLst/>
            </a:prstGeom>
            <a:noFill/>
            <a:ln w="25400">
              <a:solidFill>
                <a:schemeClr val="tx1"/>
              </a:solidFill>
              <a:miter lim="800000"/>
              <a:headEnd/>
              <a:tailEnd/>
            </a:ln>
            <a:effectLst/>
          </p:spPr>
          <p:txBody>
            <a:bodyPr wrap="none" anchor="ctr"/>
            <a:lstStyle/>
            <a:p>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517"/>
                                        </p:tgtEl>
                                        <p:attrNameLst>
                                          <p:attrName>style.visibility</p:attrName>
                                        </p:attrNameLst>
                                      </p:cBhvr>
                                      <p:to>
                                        <p:strVal val="visible"/>
                                      </p:to>
                                    </p:set>
                                    <p:anim calcmode="lin" valueType="num">
                                      <p:cBhvr additive="base">
                                        <p:cTn id="7" dur="500" fill="hold"/>
                                        <p:tgtEl>
                                          <p:spTgt spid="21517"/>
                                        </p:tgtEl>
                                        <p:attrNameLst>
                                          <p:attrName>ppt_x</p:attrName>
                                        </p:attrNameLst>
                                      </p:cBhvr>
                                      <p:tavLst>
                                        <p:tav tm="0">
                                          <p:val>
                                            <p:strVal val="0-#ppt_w/2"/>
                                          </p:val>
                                        </p:tav>
                                        <p:tav tm="100000">
                                          <p:val>
                                            <p:strVal val="#ppt_x"/>
                                          </p:val>
                                        </p:tav>
                                      </p:tavLst>
                                    </p:anim>
                                    <p:anim calcmode="lin" valueType="num">
                                      <p:cBhvr additive="base">
                                        <p:cTn id="8" dur="500" fill="hold"/>
                                        <p:tgtEl>
                                          <p:spTgt spid="215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1507"/>
                                        </p:tgtEl>
                                        <p:attrNameLst>
                                          <p:attrName>style.visibility</p:attrName>
                                        </p:attrNameLst>
                                      </p:cBhvr>
                                      <p:to>
                                        <p:strVal val="visible"/>
                                      </p:to>
                                    </p:set>
                                    <p:animEffect transition="in" filter="dissolve">
                                      <p:cBhvr>
                                        <p:cTn id="13" dur="500"/>
                                        <p:tgtEl>
                                          <p:spTgt spid="21507"/>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2" fill="hold" grpId="0" nodeType="clickEffect">
                                  <p:stCondLst>
                                    <p:cond delay="0"/>
                                  </p:stCondLst>
                                  <p:childTnLst>
                                    <p:set>
                                      <p:cBhvr>
                                        <p:cTn id="17" dur="1" fill="hold">
                                          <p:stCondLst>
                                            <p:cond delay="0"/>
                                          </p:stCondLst>
                                        </p:cTn>
                                        <p:tgtEl>
                                          <p:spTgt spid="21508"/>
                                        </p:tgtEl>
                                        <p:attrNameLst>
                                          <p:attrName>style.visibility</p:attrName>
                                        </p:attrNameLst>
                                      </p:cBhvr>
                                      <p:to>
                                        <p:strVal val="visible"/>
                                      </p:to>
                                    </p:set>
                                    <p:animEffect transition="in" filter="slide(fromRight)">
                                      <p:cBhvr>
                                        <p:cTn id="18" dur="500"/>
                                        <p:tgtEl>
                                          <p:spTgt spid="21508"/>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21509"/>
                                        </p:tgtEl>
                                        <p:attrNameLst>
                                          <p:attrName>style.visibility</p:attrName>
                                        </p:attrNameLst>
                                      </p:cBhvr>
                                      <p:to>
                                        <p:strVal val="visible"/>
                                      </p:to>
                                    </p:set>
                                    <p:animEffect transition="in" filter="slide(fromLeft)">
                                      <p:cBhvr>
                                        <p:cTn id="23" dur="500"/>
                                        <p:tgtEl>
                                          <p:spTgt spid="2150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21518"/>
                                        </p:tgtEl>
                                        <p:attrNameLst>
                                          <p:attrName>style.visibility</p:attrName>
                                        </p:attrNameLst>
                                      </p:cBhvr>
                                      <p:to>
                                        <p:strVal val="visible"/>
                                      </p:to>
                                    </p:set>
                                    <p:animEffect transition="in" filter="dissolve">
                                      <p:cBhvr>
                                        <p:cTn id="28" dur="500"/>
                                        <p:tgtEl>
                                          <p:spTgt spid="215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510"/>
                                        </p:tgtEl>
                                        <p:attrNameLst>
                                          <p:attrName>style.visibility</p:attrName>
                                        </p:attrNameLst>
                                      </p:cBhvr>
                                      <p:to>
                                        <p:strVal val="visible"/>
                                      </p:to>
                                    </p:set>
                                    <p:anim calcmode="lin" valueType="num">
                                      <p:cBhvr additive="base">
                                        <p:cTn id="33" dur="500" fill="hold"/>
                                        <p:tgtEl>
                                          <p:spTgt spid="21510"/>
                                        </p:tgtEl>
                                        <p:attrNameLst>
                                          <p:attrName>ppt_x</p:attrName>
                                        </p:attrNameLst>
                                      </p:cBhvr>
                                      <p:tavLst>
                                        <p:tav tm="0">
                                          <p:val>
                                            <p:strVal val="#ppt_x"/>
                                          </p:val>
                                        </p:tav>
                                        <p:tav tm="100000">
                                          <p:val>
                                            <p:strVal val="#ppt_x"/>
                                          </p:val>
                                        </p:tav>
                                      </p:tavLst>
                                    </p:anim>
                                    <p:anim calcmode="lin" valueType="num">
                                      <p:cBhvr additive="base">
                                        <p:cTn id="34" dur="500" fill="hold"/>
                                        <p:tgtEl>
                                          <p:spTgt spid="215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21521"/>
                                        </p:tgtEl>
                                        <p:attrNameLst>
                                          <p:attrName>style.visibility</p:attrName>
                                        </p:attrNameLst>
                                      </p:cBhvr>
                                      <p:to>
                                        <p:strVal val="visible"/>
                                      </p:to>
                                    </p:set>
                                    <p:animEffect transition="in" filter="dissolve">
                                      <p:cBhvr>
                                        <p:cTn id="39" dur="500"/>
                                        <p:tgtEl>
                                          <p:spTgt spid="21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utoUpdateAnimBg="0"/>
      <p:bldP spid="21508" grpId="0" autoUpdateAnimBg="0"/>
      <p:bldP spid="21509" grpId="0" autoUpdateAnimBg="0"/>
      <p:bldP spid="2151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609600" y="3276600"/>
            <a:ext cx="2825750" cy="641350"/>
          </a:xfrm>
          <a:prstGeom prst="rect">
            <a:avLst/>
          </a:prstGeom>
          <a:noFill/>
          <a:ln w="9525">
            <a:noFill/>
            <a:miter lim="800000"/>
            <a:headEnd/>
            <a:tailEnd/>
          </a:ln>
          <a:effectLst/>
        </p:spPr>
        <p:txBody>
          <a:bodyPr>
            <a:spAutoFit/>
          </a:bodyPr>
          <a:lstStyle/>
          <a:p>
            <a:r>
              <a:rPr lang="it-IT" sz="2000"/>
              <a:t>Meccanica Quantistica</a:t>
            </a:r>
          </a:p>
          <a:p>
            <a:endParaRPr lang="it-IT" sz="1600"/>
          </a:p>
        </p:txBody>
      </p:sp>
      <p:sp>
        <p:nvSpPr>
          <p:cNvPr id="22532" name="Text Box 4"/>
          <p:cNvSpPr txBox="1">
            <a:spLocks noChangeArrowheads="1"/>
          </p:cNvSpPr>
          <p:nvPr/>
        </p:nvSpPr>
        <p:spPr bwMode="auto">
          <a:xfrm>
            <a:off x="304800" y="3886200"/>
            <a:ext cx="2835275" cy="825500"/>
          </a:xfrm>
          <a:prstGeom prst="rect">
            <a:avLst/>
          </a:prstGeom>
          <a:noFill/>
          <a:ln w="9525">
            <a:noFill/>
            <a:miter lim="800000"/>
            <a:headEnd/>
            <a:tailEnd/>
          </a:ln>
          <a:effectLst/>
        </p:spPr>
        <p:txBody>
          <a:bodyPr>
            <a:spAutoFit/>
          </a:bodyPr>
          <a:lstStyle/>
          <a:p>
            <a:pPr>
              <a:buFontTx/>
              <a:buChar char="•"/>
            </a:pPr>
            <a:r>
              <a:rPr lang="it-IT" sz="1600"/>
              <a:t> complementarietà dei comportamenti ondulatorio e corpuscolare</a:t>
            </a:r>
          </a:p>
        </p:txBody>
      </p:sp>
      <p:sp>
        <p:nvSpPr>
          <p:cNvPr id="22533" name="Text Box 5"/>
          <p:cNvSpPr txBox="1">
            <a:spLocks noChangeArrowheads="1"/>
          </p:cNvSpPr>
          <p:nvPr/>
        </p:nvSpPr>
        <p:spPr bwMode="auto">
          <a:xfrm>
            <a:off x="609600" y="4876800"/>
            <a:ext cx="3262313" cy="336550"/>
          </a:xfrm>
          <a:prstGeom prst="rect">
            <a:avLst/>
          </a:prstGeom>
          <a:noFill/>
          <a:ln w="9525">
            <a:noFill/>
            <a:miter lim="800000"/>
            <a:headEnd/>
            <a:tailEnd/>
          </a:ln>
          <a:effectLst/>
        </p:spPr>
        <p:txBody>
          <a:bodyPr wrap="none">
            <a:spAutoFit/>
          </a:bodyPr>
          <a:lstStyle/>
          <a:p>
            <a:pPr>
              <a:buFontTx/>
              <a:buChar char="•"/>
            </a:pPr>
            <a:r>
              <a:rPr lang="it-IT" sz="1600"/>
              <a:t> natura probabilistica della m.q.</a:t>
            </a:r>
          </a:p>
        </p:txBody>
      </p:sp>
      <p:sp>
        <p:nvSpPr>
          <p:cNvPr id="22534" name="Text Box 6"/>
          <p:cNvSpPr txBox="1">
            <a:spLocks noChangeArrowheads="1"/>
          </p:cNvSpPr>
          <p:nvPr/>
        </p:nvSpPr>
        <p:spPr bwMode="auto">
          <a:xfrm>
            <a:off x="304800" y="5562600"/>
            <a:ext cx="3124200" cy="336550"/>
          </a:xfrm>
          <a:prstGeom prst="rect">
            <a:avLst/>
          </a:prstGeom>
          <a:noFill/>
          <a:ln w="9525">
            <a:noFill/>
            <a:miter lim="800000"/>
            <a:headEnd/>
            <a:tailEnd/>
          </a:ln>
          <a:effectLst/>
        </p:spPr>
        <p:txBody>
          <a:bodyPr wrap="none">
            <a:spAutoFit/>
          </a:bodyPr>
          <a:lstStyle/>
          <a:p>
            <a:pPr>
              <a:buFontTx/>
              <a:buChar char="•"/>
            </a:pPr>
            <a:r>
              <a:rPr lang="it-IT" sz="1600"/>
              <a:t> Principio di indeterminazione</a:t>
            </a:r>
          </a:p>
        </p:txBody>
      </p:sp>
      <p:grpSp>
        <p:nvGrpSpPr>
          <p:cNvPr id="22545" name="Group 17"/>
          <p:cNvGrpSpPr>
            <a:grpSpLocks/>
          </p:cNvGrpSpPr>
          <p:nvPr/>
        </p:nvGrpSpPr>
        <p:grpSpPr bwMode="auto">
          <a:xfrm>
            <a:off x="493713" y="609600"/>
            <a:ext cx="5911850" cy="2379663"/>
            <a:chOff x="175" y="365"/>
            <a:chExt cx="3724" cy="1499"/>
          </a:xfrm>
        </p:grpSpPr>
        <p:sp>
          <p:nvSpPr>
            <p:cNvPr id="22530" name="Text Box 2"/>
            <p:cNvSpPr txBox="1">
              <a:spLocks noChangeArrowheads="1"/>
            </p:cNvSpPr>
            <p:nvPr/>
          </p:nvSpPr>
          <p:spPr bwMode="auto">
            <a:xfrm>
              <a:off x="175" y="365"/>
              <a:ext cx="2690" cy="634"/>
            </a:xfrm>
            <a:prstGeom prst="rect">
              <a:avLst/>
            </a:prstGeom>
            <a:noFill/>
            <a:ln w="9525">
              <a:noFill/>
              <a:miter lim="800000"/>
              <a:headEnd/>
              <a:tailEnd/>
            </a:ln>
            <a:effectLst/>
          </p:spPr>
          <p:txBody>
            <a:bodyPr wrap="none">
              <a:spAutoFit/>
            </a:bodyPr>
            <a:lstStyle/>
            <a:p>
              <a:pPr algn="ctr"/>
              <a:r>
                <a:rPr lang="it-IT" sz="3000"/>
                <a:t>Meccanica Quantistica </a:t>
              </a:r>
            </a:p>
            <a:p>
              <a:pPr algn="ctr"/>
              <a:r>
                <a:rPr lang="it-IT" sz="3000"/>
                <a:t>Relativistica</a:t>
              </a:r>
            </a:p>
          </p:txBody>
        </p:sp>
        <p:sp>
          <p:nvSpPr>
            <p:cNvPr id="22535" name="AutoShape 7"/>
            <p:cNvSpPr>
              <a:spLocks noChangeArrowheads="1"/>
            </p:cNvSpPr>
            <p:nvPr/>
          </p:nvSpPr>
          <p:spPr bwMode="auto">
            <a:xfrm rot="16200000">
              <a:off x="733" y="1331"/>
              <a:ext cx="760" cy="30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noFill/>
              <a:miter lim="800000"/>
              <a:headEnd/>
              <a:tailEnd/>
            </a:ln>
            <a:effectLst/>
          </p:spPr>
          <p:txBody>
            <a:bodyPr wrap="none" anchor="ctr"/>
            <a:lstStyle/>
            <a:p>
              <a:endParaRPr lang="it-IT"/>
            </a:p>
          </p:txBody>
        </p:sp>
        <p:sp>
          <p:nvSpPr>
            <p:cNvPr id="22540" name="AutoShape 12"/>
            <p:cNvSpPr>
              <a:spLocks noChangeArrowheads="1"/>
            </p:cNvSpPr>
            <p:nvPr/>
          </p:nvSpPr>
          <p:spPr bwMode="auto">
            <a:xfrm rot="12000000">
              <a:off x="2372" y="1373"/>
              <a:ext cx="1527" cy="30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noFill/>
              <a:miter lim="800000"/>
              <a:headEnd/>
              <a:tailEnd/>
            </a:ln>
            <a:effectLst/>
          </p:spPr>
          <p:txBody>
            <a:bodyPr wrap="none" anchor="ctr"/>
            <a:lstStyle/>
            <a:p>
              <a:endParaRPr lang="it-IT"/>
            </a:p>
          </p:txBody>
        </p:sp>
      </p:grpSp>
      <p:grpSp>
        <p:nvGrpSpPr>
          <p:cNvPr id="22547" name="Group 19"/>
          <p:cNvGrpSpPr>
            <a:grpSpLocks/>
          </p:cNvGrpSpPr>
          <p:nvPr/>
        </p:nvGrpSpPr>
        <p:grpSpPr bwMode="auto">
          <a:xfrm>
            <a:off x="6172200" y="3505200"/>
            <a:ext cx="2070100" cy="711200"/>
            <a:chOff x="3888" y="2208"/>
            <a:chExt cx="1304" cy="448"/>
          </a:xfrm>
        </p:grpSpPr>
        <p:sp>
          <p:nvSpPr>
            <p:cNvPr id="22537" name="Text Box 9"/>
            <p:cNvSpPr txBox="1">
              <a:spLocks noChangeArrowheads="1"/>
            </p:cNvSpPr>
            <p:nvPr/>
          </p:nvSpPr>
          <p:spPr bwMode="auto">
            <a:xfrm>
              <a:off x="3888" y="2304"/>
              <a:ext cx="530" cy="212"/>
            </a:xfrm>
            <a:prstGeom prst="rect">
              <a:avLst/>
            </a:prstGeom>
            <a:noFill/>
            <a:ln w="9525">
              <a:noFill/>
              <a:miter lim="800000"/>
              <a:headEnd/>
              <a:tailEnd/>
            </a:ln>
            <a:effectLst/>
          </p:spPr>
          <p:txBody>
            <a:bodyPr wrap="none">
              <a:spAutoFit/>
            </a:bodyPr>
            <a:lstStyle/>
            <a:p>
              <a:pPr>
                <a:buFontTx/>
                <a:buChar char="•"/>
              </a:pPr>
              <a:r>
                <a:rPr lang="it-IT" sz="1600"/>
                <a:t>E=mc</a:t>
              </a:r>
              <a:r>
                <a:rPr lang="it-IT" sz="1600" baseline="30000"/>
                <a:t>2</a:t>
              </a:r>
            </a:p>
          </p:txBody>
        </p:sp>
        <p:pic>
          <p:nvPicPr>
            <p:cNvPr id="22541" name="Picture 13" descr="D:\Roberto\Fisica24h\bomb.gif"/>
            <p:cNvPicPr>
              <a:picLocks noChangeAspect="1" noChangeArrowheads="1"/>
            </p:cNvPicPr>
            <p:nvPr/>
          </p:nvPicPr>
          <p:blipFill>
            <a:blip r:embed="rId2" cstate="print"/>
            <a:srcRect/>
            <a:stretch>
              <a:fillRect/>
            </a:stretch>
          </p:blipFill>
          <p:spPr bwMode="auto">
            <a:xfrm>
              <a:off x="4560" y="2208"/>
              <a:ext cx="632" cy="448"/>
            </a:xfrm>
            <a:prstGeom prst="rect">
              <a:avLst/>
            </a:prstGeom>
            <a:noFill/>
          </p:spPr>
        </p:pic>
      </p:grpSp>
      <p:grpSp>
        <p:nvGrpSpPr>
          <p:cNvPr id="22549" name="Group 21"/>
          <p:cNvGrpSpPr>
            <a:grpSpLocks/>
          </p:cNvGrpSpPr>
          <p:nvPr/>
        </p:nvGrpSpPr>
        <p:grpSpPr bwMode="auto">
          <a:xfrm>
            <a:off x="4572000" y="5486400"/>
            <a:ext cx="3987800" cy="635000"/>
            <a:chOff x="2880" y="3456"/>
            <a:chExt cx="2512" cy="400"/>
          </a:xfrm>
        </p:grpSpPr>
        <p:sp>
          <p:nvSpPr>
            <p:cNvPr id="22539" name="Text Box 11"/>
            <p:cNvSpPr txBox="1">
              <a:spLocks noChangeArrowheads="1"/>
            </p:cNvSpPr>
            <p:nvPr/>
          </p:nvSpPr>
          <p:spPr bwMode="auto">
            <a:xfrm>
              <a:off x="2880" y="3456"/>
              <a:ext cx="2362" cy="366"/>
            </a:xfrm>
            <a:prstGeom prst="rect">
              <a:avLst/>
            </a:prstGeom>
            <a:noFill/>
            <a:ln w="9525">
              <a:noFill/>
              <a:miter lim="800000"/>
              <a:headEnd/>
              <a:tailEnd/>
            </a:ln>
            <a:effectLst/>
          </p:spPr>
          <p:txBody>
            <a:bodyPr>
              <a:spAutoFit/>
            </a:bodyPr>
            <a:lstStyle/>
            <a:p>
              <a:pPr>
                <a:buFontTx/>
                <a:buChar char="•"/>
              </a:pPr>
              <a:r>
                <a:rPr lang="it-IT" sz="1600"/>
                <a:t> contrazione delle lunghezze, dilatazione dei tempi</a:t>
              </a:r>
            </a:p>
          </p:txBody>
        </p:sp>
        <p:pic>
          <p:nvPicPr>
            <p:cNvPr id="22542" name="Picture 14" descr="D:\Roberto\Fisica24h\clock.jpg"/>
            <p:cNvPicPr>
              <a:picLocks noChangeAspect="1" noChangeArrowheads="1"/>
            </p:cNvPicPr>
            <p:nvPr/>
          </p:nvPicPr>
          <p:blipFill>
            <a:blip r:embed="rId3" cstate="print"/>
            <a:srcRect/>
            <a:stretch>
              <a:fillRect/>
            </a:stretch>
          </p:blipFill>
          <p:spPr bwMode="auto">
            <a:xfrm>
              <a:off x="4992" y="3456"/>
              <a:ext cx="400" cy="400"/>
            </a:xfrm>
            <a:prstGeom prst="rect">
              <a:avLst/>
            </a:prstGeom>
            <a:noFill/>
          </p:spPr>
        </p:pic>
      </p:grpSp>
      <p:grpSp>
        <p:nvGrpSpPr>
          <p:cNvPr id="22548" name="Group 20"/>
          <p:cNvGrpSpPr>
            <a:grpSpLocks/>
          </p:cNvGrpSpPr>
          <p:nvPr/>
        </p:nvGrpSpPr>
        <p:grpSpPr bwMode="auto">
          <a:xfrm>
            <a:off x="4267200" y="3352800"/>
            <a:ext cx="4427538" cy="1752600"/>
            <a:chOff x="2688" y="2112"/>
            <a:chExt cx="2789" cy="1104"/>
          </a:xfrm>
        </p:grpSpPr>
        <p:sp>
          <p:nvSpPr>
            <p:cNvPr id="22538" name="Text Box 10"/>
            <p:cNvSpPr txBox="1">
              <a:spLocks noChangeArrowheads="1"/>
            </p:cNvSpPr>
            <p:nvPr/>
          </p:nvSpPr>
          <p:spPr bwMode="auto">
            <a:xfrm>
              <a:off x="3600" y="2928"/>
              <a:ext cx="1877" cy="212"/>
            </a:xfrm>
            <a:prstGeom prst="rect">
              <a:avLst/>
            </a:prstGeom>
            <a:noFill/>
            <a:ln w="9525">
              <a:noFill/>
              <a:miter lim="800000"/>
              <a:headEnd/>
              <a:tailEnd/>
            </a:ln>
            <a:effectLst/>
          </p:spPr>
          <p:txBody>
            <a:bodyPr wrap="none">
              <a:spAutoFit/>
            </a:bodyPr>
            <a:lstStyle/>
            <a:p>
              <a:pPr>
                <a:buFontTx/>
                <a:buChar char="•"/>
              </a:pPr>
              <a:r>
                <a:rPr lang="it-IT" sz="1600"/>
                <a:t> relatività della simultaneità</a:t>
              </a:r>
            </a:p>
          </p:txBody>
        </p:sp>
        <p:pic>
          <p:nvPicPr>
            <p:cNvPr id="22543" name="Picture 15" descr="D:\Roberto\Fisica24h\train.gif"/>
            <p:cNvPicPr>
              <a:picLocks noChangeAspect="1" noChangeArrowheads="1" noCrop="1"/>
            </p:cNvPicPr>
            <p:nvPr/>
          </p:nvPicPr>
          <p:blipFill>
            <a:blip r:embed="rId4" cstate="print"/>
            <a:srcRect/>
            <a:stretch>
              <a:fillRect/>
            </a:stretch>
          </p:blipFill>
          <p:spPr bwMode="auto">
            <a:xfrm>
              <a:off x="2688" y="2112"/>
              <a:ext cx="838" cy="1104"/>
            </a:xfrm>
            <a:prstGeom prst="rect">
              <a:avLst/>
            </a:prstGeom>
            <a:noFill/>
          </p:spPr>
        </p:pic>
      </p:grpSp>
      <p:grpSp>
        <p:nvGrpSpPr>
          <p:cNvPr id="22546" name="Group 18"/>
          <p:cNvGrpSpPr>
            <a:grpSpLocks/>
          </p:cNvGrpSpPr>
          <p:nvPr/>
        </p:nvGrpSpPr>
        <p:grpSpPr bwMode="auto">
          <a:xfrm>
            <a:off x="6400800" y="609600"/>
            <a:ext cx="2373313" cy="2682875"/>
            <a:chOff x="4032" y="384"/>
            <a:chExt cx="1495" cy="1690"/>
          </a:xfrm>
        </p:grpSpPr>
        <p:sp>
          <p:nvSpPr>
            <p:cNvPr id="22536" name="Text Box 8"/>
            <p:cNvSpPr txBox="1">
              <a:spLocks noChangeArrowheads="1"/>
            </p:cNvSpPr>
            <p:nvPr/>
          </p:nvSpPr>
          <p:spPr bwMode="auto">
            <a:xfrm>
              <a:off x="4032" y="1824"/>
              <a:ext cx="1495" cy="250"/>
            </a:xfrm>
            <a:prstGeom prst="rect">
              <a:avLst/>
            </a:prstGeom>
            <a:noFill/>
            <a:ln w="9525">
              <a:noFill/>
              <a:miter lim="800000"/>
              <a:headEnd/>
              <a:tailEnd/>
            </a:ln>
            <a:effectLst/>
          </p:spPr>
          <p:txBody>
            <a:bodyPr wrap="none">
              <a:spAutoFit/>
            </a:bodyPr>
            <a:lstStyle/>
            <a:p>
              <a:r>
                <a:rPr lang="it-IT" sz="2000"/>
                <a:t>Relatività ristretta</a:t>
              </a:r>
            </a:p>
          </p:txBody>
        </p:sp>
        <p:pic>
          <p:nvPicPr>
            <p:cNvPr id="22544" name="Picture 16" descr="D:\Roberto\Fisica24h\einstein-young-1.jpg"/>
            <p:cNvPicPr>
              <a:picLocks noChangeAspect="1" noChangeArrowheads="1"/>
            </p:cNvPicPr>
            <p:nvPr/>
          </p:nvPicPr>
          <p:blipFill>
            <a:blip r:embed="rId5" cstate="print"/>
            <a:srcRect/>
            <a:stretch>
              <a:fillRect/>
            </a:stretch>
          </p:blipFill>
          <p:spPr bwMode="auto">
            <a:xfrm>
              <a:off x="4320" y="384"/>
              <a:ext cx="1086" cy="1370"/>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strips(downLeft)">
                                      <p:cBhvr>
                                        <p:cTn id="7" dur="500"/>
                                        <p:tgtEl>
                                          <p:spTgt spid="2253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2532"/>
                                        </p:tgtEl>
                                        <p:attrNameLst>
                                          <p:attrName>style.visibility</p:attrName>
                                        </p:attrNameLst>
                                      </p:cBhvr>
                                      <p:to>
                                        <p:strVal val="visible"/>
                                      </p:to>
                                    </p:set>
                                    <p:animEffect transition="in" filter="strips(downLeft)">
                                      <p:cBhvr>
                                        <p:cTn id="12" dur="500"/>
                                        <p:tgtEl>
                                          <p:spTgt spid="2253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2533"/>
                                        </p:tgtEl>
                                        <p:attrNameLst>
                                          <p:attrName>style.visibility</p:attrName>
                                        </p:attrNameLst>
                                      </p:cBhvr>
                                      <p:to>
                                        <p:strVal val="visible"/>
                                      </p:to>
                                    </p:set>
                                    <p:animEffect transition="in" filter="strips(downLeft)">
                                      <p:cBhvr>
                                        <p:cTn id="17" dur="500"/>
                                        <p:tgtEl>
                                          <p:spTgt spid="2253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22534"/>
                                        </p:tgtEl>
                                        <p:attrNameLst>
                                          <p:attrName>style.visibility</p:attrName>
                                        </p:attrNameLst>
                                      </p:cBhvr>
                                      <p:to>
                                        <p:strVal val="visible"/>
                                      </p:to>
                                    </p:set>
                                    <p:animEffect transition="in" filter="strips(downLeft)">
                                      <p:cBhvr>
                                        <p:cTn id="22" dur="500"/>
                                        <p:tgtEl>
                                          <p:spTgt spid="2253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2546"/>
                                        </p:tgtEl>
                                        <p:attrNameLst>
                                          <p:attrName>style.visibility</p:attrName>
                                        </p:attrNameLst>
                                      </p:cBhvr>
                                      <p:to>
                                        <p:strVal val="visible"/>
                                      </p:to>
                                    </p:set>
                                    <p:animEffect transition="in" filter="blinds(horizontal)">
                                      <p:cBhvr>
                                        <p:cTn id="27" dur="500"/>
                                        <p:tgtEl>
                                          <p:spTgt spid="2254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2548"/>
                                        </p:tgtEl>
                                        <p:attrNameLst>
                                          <p:attrName>style.visibility</p:attrName>
                                        </p:attrNameLst>
                                      </p:cBhvr>
                                      <p:to>
                                        <p:strVal val="visible"/>
                                      </p:to>
                                    </p:set>
                                    <p:animEffect transition="in" filter="blinds(horizontal)">
                                      <p:cBhvr>
                                        <p:cTn id="32" dur="500"/>
                                        <p:tgtEl>
                                          <p:spTgt spid="2254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2549"/>
                                        </p:tgtEl>
                                        <p:attrNameLst>
                                          <p:attrName>style.visibility</p:attrName>
                                        </p:attrNameLst>
                                      </p:cBhvr>
                                      <p:to>
                                        <p:strVal val="visible"/>
                                      </p:to>
                                    </p:set>
                                    <p:animEffect transition="in" filter="blinds(horizontal)">
                                      <p:cBhvr>
                                        <p:cTn id="37" dur="500"/>
                                        <p:tgtEl>
                                          <p:spTgt spid="22549"/>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22547"/>
                                        </p:tgtEl>
                                        <p:attrNameLst>
                                          <p:attrName>style.visibility</p:attrName>
                                        </p:attrNameLst>
                                      </p:cBhvr>
                                      <p:to>
                                        <p:strVal val="visible"/>
                                      </p:to>
                                    </p:set>
                                    <p:animEffect transition="in" filter="strips(downLeft)">
                                      <p:cBhvr>
                                        <p:cTn id="42" dur="500"/>
                                        <p:tgtEl>
                                          <p:spTgt spid="22547"/>
                                        </p:tgtEl>
                                      </p:cBhvr>
                                    </p:animEffect>
                                  </p:childTnLst>
                                </p:cTn>
                              </p:par>
                            </p:childTnLst>
                          </p:cTn>
                        </p:par>
                      </p:childTnLst>
                    </p:cTn>
                  </p:par>
                  <p:par>
                    <p:cTn id="43" fill="hold">
                      <p:stCondLst>
                        <p:cond delay="indefinite"/>
                      </p:stCondLst>
                      <p:childTnLst>
                        <p:par>
                          <p:cTn id="44" fill="hold">
                            <p:stCondLst>
                              <p:cond delay="0"/>
                            </p:stCondLst>
                            <p:childTnLst>
                              <p:par>
                                <p:cTn id="45" presetID="17" presetClass="entr" presetSubtype="2" fill="hold" nodeType="clickEffect">
                                  <p:stCondLst>
                                    <p:cond delay="0"/>
                                  </p:stCondLst>
                                  <p:childTnLst>
                                    <p:set>
                                      <p:cBhvr>
                                        <p:cTn id="46" dur="1" fill="hold">
                                          <p:stCondLst>
                                            <p:cond delay="0"/>
                                          </p:stCondLst>
                                        </p:cTn>
                                        <p:tgtEl>
                                          <p:spTgt spid="22545"/>
                                        </p:tgtEl>
                                        <p:attrNameLst>
                                          <p:attrName>style.visibility</p:attrName>
                                        </p:attrNameLst>
                                      </p:cBhvr>
                                      <p:to>
                                        <p:strVal val="visible"/>
                                      </p:to>
                                    </p:set>
                                    <p:anim calcmode="lin" valueType="num">
                                      <p:cBhvr>
                                        <p:cTn id="47" dur="500" fill="hold"/>
                                        <p:tgtEl>
                                          <p:spTgt spid="22545"/>
                                        </p:tgtEl>
                                        <p:attrNameLst>
                                          <p:attrName>ppt_x</p:attrName>
                                        </p:attrNameLst>
                                      </p:cBhvr>
                                      <p:tavLst>
                                        <p:tav tm="0">
                                          <p:val>
                                            <p:strVal val="#ppt_x+#ppt_w/2"/>
                                          </p:val>
                                        </p:tav>
                                        <p:tav tm="100000">
                                          <p:val>
                                            <p:strVal val="#ppt_x"/>
                                          </p:val>
                                        </p:tav>
                                      </p:tavLst>
                                    </p:anim>
                                    <p:anim calcmode="lin" valueType="num">
                                      <p:cBhvr>
                                        <p:cTn id="48" dur="500" fill="hold"/>
                                        <p:tgtEl>
                                          <p:spTgt spid="22545"/>
                                        </p:tgtEl>
                                        <p:attrNameLst>
                                          <p:attrName>ppt_y</p:attrName>
                                        </p:attrNameLst>
                                      </p:cBhvr>
                                      <p:tavLst>
                                        <p:tav tm="0">
                                          <p:val>
                                            <p:strVal val="#ppt_y"/>
                                          </p:val>
                                        </p:tav>
                                        <p:tav tm="100000">
                                          <p:val>
                                            <p:strVal val="#ppt_y"/>
                                          </p:val>
                                        </p:tav>
                                      </p:tavLst>
                                    </p:anim>
                                    <p:anim calcmode="lin" valueType="num">
                                      <p:cBhvr>
                                        <p:cTn id="49" dur="500" fill="hold"/>
                                        <p:tgtEl>
                                          <p:spTgt spid="22545"/>
                                        </p:tgtEl>
                                        <p:attrNameLst>
                                          <p:attrName>ppt_w</p:attrName>
                                        </p:attrNameLst>
                                      </p:cBhvr>
                                      <p:tavLst>
                                        <p:tav tm="0">
                                          <p:val>
                                            <p:fltVal val="0"/>
                                          </p:val>
                                        </p:tav>
                                        <p:tav tm="100000">
                                          <p:val>
                                            <p:strVal val="#ppt_w"/>
                                          </p:val>
                                        </p:tav>
                                      </p:tavLst>
                                    </p:anim>
                                    <p:anim calcmode="lin" valueType="num">
                                      <p:cBhvr>
                                        <p:cTn id="50" dur="500" fill="hold"/>
                                        <p:tgtEl>
                                          <p:spTgt spid="2254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utoUpdateAnimBg="0"/>
      <p:bldP spid="22532" grpId="0" autoUpdateAnimBg="0"/>
      <p:bldP spid="22533" grpId="0" autoUpdateAnimBg="0"/>
      <p:bldP spid="2253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Text Box 7"/>
          <p:cNvSpPr txBox="1">
            <a:spLocks noChangeArrowheads="1"/>
          </p:cNvSpPr>
          <p:nvPr/>
        </p:nvSpPr>
        <p:spPr bwMode="auto">
          <a:xfrm>
            <a:off x="2514600" y="609600"/>
            <a:ext cx="2667000" cy="825500"/>
          </a:xfrm>
          <a:prstGeom prst="rect">
            <a:avLst/>
          </a:prstGeom>
          <a:noFill/>
          <a:ln w="9525">
            <a:noFill/>
            <a:miter lim="800000"/>
            <a:headEnd/>
            <a:tailEnd/>
          </a:ln>
          <a:effectLst/>
        </p:spPr>
        <p:txBody>
          <a:bodyPr>
            <a:spAutoFit/>
          </a:bodyPr>
          <a:lstStyle/>
          <a:p>
            <a:pPr algn="ctr"/>
            <a:r>
              <a:rPr lang="it-IT" sz="1600" b="1"/>
              <a:t>Descrive il comportamento di particelle relativistiche</a:t>
            </a:r>
          </a:p>
        </p:txBody>
      </p:sp>
      <p:grpSp>
        <p:nvGrpSpPr>
          <p:cNvPr id="23574" name="Group 22"/>
          <p:cNvGrpSpPr>
            <a:grpSpLocks/>
          </p:cNvGrpSpPr>
          <p:nvPr/>
        </p:nvGrpSpPr>
        <p:grpSpPr bwMode="auto">
          <a:xfrm>
            <a:off x="533400" y="457200"/>
            <a:ext cx="6110288" cy="3925888"/>
            <a:chOff x="336" y="288"/>
            <a:chExt cx="3849" cy="2473"/>
          </a:xfrm>
        </p:grpSpPr>
        <p:grpSp>
          <p:nvGrpSpPr>
            <p:cNvPr id="23570" name="Group 18"/>
            <p:cNvGrpSpPr>
              <a:grpSpLocks/>
            </p:cNvGrpSpPr>
            <p:nvPr/>
          </p:nvGrpSpPr>
          <p:grpSpPr bwMode="auto">
            <a:xfrm>
              <a:off x="336" y="1296"/>
              <a:ext cx="3849" cy="1465"/>
              <a:chOff x="336" y="1296"/>
              <a:chExt cx="3849" cy="1465"/>
            </a:xfrm>
          </p:grpSpPr>
          <p:sp>
            <p:nvSpPr>
              <p:cNvPr id="23555" name="Text Box 3"/>
              <p:cNvSpPr txBox="1">
                <a:spLocks noChangeArrowheads="1"/>
              </p:cNvSpPr>
              <p:nvPr/>
            </p:nvSpPr>
            <p:spPr bwMode="auto">
              <a:xfrm>
                <a:off x="1632" y="1680"/>
                <a:ext cx="2553" cy="404"/>
              </a:xfrm>
              <a:prstGeom prst="rect">
                <a:avLst/>
              </a:prstGeom>
              <a:noFill/>
              <a:ln w="9525">
                <a:noFill/>
                <a:miter lim="800000"/>
                <a:headEnd/>
                <a:tailEnd/>
              </a:ln>
              <a:effectLst/>
            </p:spPr>
            <p:txBody>
              <a:bodyPr wrap="none">
                <a:spAutoFit/>
              </a:bodyPr>
              <a:lstStyle/>
              <a:p>
                <a:r>
                  <a:rPr lang="it-IT"/>
                  <a:t>Equazione di Dirac</a:t>
                </a:r>
              </a:p>
            </p:txBody>
          </p:sp>
          <p:pic>
            <p:nvPicPr>
              <p:cNvPr id="23557" name="Picture 5" descr="D:\Roberto\Fisica24h\dirac.jpg"/>
              <p:cNvPicPr>
                <a:picLocks noChangeAspect="1" noChangeArrowheads="1"/>
              </p:cNvPicPr>
              <p:nvPr/>
            </p:nvPicPr>
            <p:blipFill>
              <a:blip r:embed="rId2" cstate="print"/>
              <a:srcRect/>
              <a:stretch>
                <a:fillRect/>
              </a:stretch>
            </p:blipFill>
            <p:spPr bwMode="auto">
              <a:xfrm>
                <a:off x="336" y="1296"/>
                <a:ext cx="1084" cy="1465"/>
              </a:xfrm>
              <a:prstGeom prst="rect">
                <a:avLst/>
              </a:prstGeom>
              <a:noFill/>
            </p:spPr>
          </p:pic>
        </p:grpSp>
        <p:sp>
          <p:nvSpPr>
            <p:cNvPr id="23561" name="AutoShape 9"/>
            <p:cNvSpPr>
              <a:spLocks noChangeArrowheads="1"/>
            </p:cNvSpPr>
            <p:nvPr/>
          </p:nvSpPr>
          <p:spPr bwMode="auto">
            <a:xfrm>
              <a:off x="1488" y="288"/>
              <a:ext cx="1968" cy="768"/>
            </a:xfrm>
            <a:prstGeom prst="cloudCallout">
              <a:avLst>
                <a:gd name="adj1" fmla="val -79472"/>
                <a:gd name="adj2" fmla="val 68361"/>
              </a:avLst>
            </a:prstGeom>
            <a:solidFill>
              <a:srgbClr val="C0C0C0">
                <a:alpha val="50000"/>
              </a:srgbClr>
            </a:solidFill>
            <a:ln w="9525">
              <a:noFill/>
              <a:round/>
              <a:headEnd/>
              <a:tailEnd/>
            </a:ln>
            <a:effectLst/>
          </p:spPr>
          <p:txBody>
            <a:bodyPr/>
            <a:lstStyle/>
            <a:p>
              <a:pPr algn="ctr"/>
              <a:endParaRPr lang="it-IT" sz="1600" b="1"/>
            </a:p>
          </p:txBody>
        </p:sp>
      </p:grpSp>
      <p:grpSp>
        <p:nvGrpSpPr>
          <p:cNvPr id="23566" name="Group 14"/>
          <p:cNvGrpSpPr>
            <a:grpSpLocks/>
          </p:cNvGrpSpPr>
          <p:nvPr/>
        </p:nvGrpSpPr>
        <p:grpSpPr bwMode="auto">
          <a:xfrm>
            <a:off x="6400800" y="304800"/>
            <a:ext cx="2362200" cy="2228850"/>
            <a:chOff x="3888" y="144"/>
            <a:chExt cx="1488" cy="1404"/>
          </a:xfrm>
        </p:grpSpPr>
        <p:sp>
          <p:nvSpPr>
            <p:cNvPr id="23564" name="Text Box 12"/>
            <p:cNvSpPr txBox="1">
              <a:spLocks noChangeArrowheads="1"/>
            </p:cNvSpPr>
            <p:nvPr/>
          </p:nvSpPr>
          <p:spPr bwMode="auto">
            <a:xfrm>
              <a:off x="3888" y="720"/>
              <a:ext cx="1488" cy="828"/>
            </a:xfrm>
            <a:prstGeom prst="rect">
              <a:avLst/>
            </a:prstGeom>
            <a:noFill/>
            <a:ln w="9525">
              <a:noFill/>
              <a:miter lim="800000"/>
              <a:headEnd/>
              <a:tailEnd/>
            </a:ln>
            <a:effectLst/>
          </p:spPr>
          <p:txBody>
            <a:bodyPr>
              <a:spAutoFit/>
            </a:bodyPr>
            <a:lstStyle/>
            <a:p>
              <a:pPr algn="ctr"/>
              <a:r>
                <a:rPr lang="it-IT" sz="1600"/>
                <a:t>L’elettrone ha un momento angolare intrinseco :</a:t>
              </a:r>
              <a:r>
                <a:rPr lang="it-IT" sz="1600" b="1"/>
                <a:t> spin</a:t>
              </a:r>
            </a:p>
            <a:p>
              <a:pPr algn="ctr"/>
              <a:r>
                <a:rPr lang="it-IT" sz="1600"/>
                <a:t>(esperimento di Stern-Gerlach, 1922)</a:t>
              </a:r>
            </a:p>
          </p:txBody>
        </p:sp>
        <p:pic>
          <p:nvPicPr>
            <p:cNvPr id="23565" name="Picture 13" descr="D:\Roberto\Fisica24h\trottola.gif"/>
            <p:cNvPicPr>
              <a:picLocks noChangeAspect="1" noChangeArrowheads="1"/>
            </p:cNvPicPr>
            <p:nvPr/>
          </p:nvPicPr>
          <p:blipFill>
            <a:blip r:embed="rId3" cstate="print"/>
            <a:srcRect/>
            <a:stretch>
              <a:fillRect/>
            </a:stretch>
          </p:blipFill>
          <p:spPr bwMode="auto">
            <a:xfrm>
              <a:off x="4368" y="144"/>
              <a:ext cx="612" cy="598"/>
            </a:xfrm>
            <a:prstGeom prst="rect">
              <a:avLst/>
            </a:prstGeom>
            <a:noFill/>
          </p:spPr>
        </p:pic>
      </p:grpSp>
      <p:sp>
        <p:nvSpPr>
          <p:cNvPr id="23567" name="Text Box 15"/>
          <p:cNvSpPr txBox="1">
            <a:spLocks noChangeArrowheads="1"/>
          </p:cNvSpPr>
          <p:nvPr/>
        </p:nvSpPr>
        <p:spPr bwMode="auto">
          <a:xfrm>
            <a:off x="4800600" y="3505200"/>
            <a:ext cx="3978275" cy="825500"/>
          </a:xfrm>
          <a:prstGeom prst="rect">
            <a:avLst/>
          </a:prstGeom>
          <a:noFill/>
          <a:ln w="9525">
            <a:noFill/>
            <a:miter lim="800000"/>
            <a:headEnd/>
            <a:tailEnd/>
          </a:ln>
          <a:effectLst/>
        </p:spPr>
        <p:txBody>
          <a:bodyPr>
            <a:spAutoFit/>
          </a:bodyPr>
          <a:lstStyle/>
          <a:p>
            <a:r>
              <a:rPr lang="it-IT" sz="1600" b="1"/>
              <a:t>Antimateria</a:t>
            </a:r>
            <a:r>
              <a:rPr lang="it-IT" sz="1600"/>
              <a:t>: le </a:t>
            </a:r>
            <a:r>
              <a:rPr lang="it-IT" sz="1600" b="1"/>
              <a:t>antiparticelle</a:t>
            </a:r>
            <a:r>
              <a:rPr lang="it-IT" sz="1600"/>
              <a:t> hanno numeri quantici opposti rispetto alle particelle (positrone, 1932)</a:t>
            </a:r>
          </a:p>
        </p:txBody>
      </p:sp>
      <p:grpSp>
        <p:nvGrpSpPr>
          <p:cNvPr id="23572" name="Group 20"/>
          <p:cNvGrpSpPr>
            <a:grpSpLocks/>
          </p:cNvGrpSpPr>
          <p:nvPr/>
        </p:nvGrpSpPr>
        <p:grpSpPr bwMode="auto">
          <a:xfrm>
            <a:off x="838200" y="4572000"/>
            <a:ext cx="6172200" cy="1905000"/>
            <a:chOff x="528" y="2880"/>
            <a:chExt cx="3888" cy="1200"/>
          </a:xfrm>
        </p:grpSpPr>
        <p:sp>
          <p:nvSpPr>
            <p:cNvPr id="23568" name="Text Box 16"/>
            <p:cNvSpPr txBox="1">
              <a:spLocks noChangeArrowheads="1"/>
            </p:cNvSpPr>
            <p:nvPr/>
          </p:nvSpPr>
          <p:spPr bwMode="auto">
            <a:xfrm>
              <a:off x="528" y="3120"/>
              <a:ext cx="1738" cy="674"/>
            </a:xfrm>
            <a:prstGeom prst="rect">
              <a:avLst/>
            </a:prstGeom>
            <a:noFill/>
            <a:ln w="9525">
              <a:noFill/>
              <a:miter lim="800000"/>
              <a:headEnd/>
              <a:tailEnd/>
            </a:ln>
            <a:effectLst/>
          </p:spPr>
          <p:txBody>
            <a:bodyPr>
              <a:spAutoFit/>
            </a:bodyPr>
            <a:lstStyle/>
            <a:p>
              <a:pPr algn="ctr"/>
              <a:r>
                <a:rPr lang="it-IT" sz="1600" b="1"/>
                <a:t>Il numero delle particelle non rimane costante</a:t>
              </a:r>
              <a:r>
                <a:rPr lang="it-IT" sz="1600"/>
                <a:t>: annichilazione, creazione di coppie</a:t>
              </a:r>
            </a:p>
          </p:txBody>
        </p:sp>
        <p:pic>
          <p:nvPicPr>
            <p:cNvPr id="23569" name="Picture 17" descr="D:\Roberto\Fisica24h\annihila.gif"/>
            <p:cNvPicPr>
              <a:picLocks noChangeAspect="1" noChangeArrowheads="1" noCrop="1"/>
            </p:cNvPicPr>
            <p:nvPr/>
          </p:nvPicPr>
          <p:blipFill>
            <a:blip r:embed="rId4" cstate="print"/>
            <a:srcRect/>
            <a:stretch>
              <a:fillRect/>
            </a:stretch>
          </p:blipFill>
          <p:spPr bwMode="auto">
            <a:xfrm>
              <a:off x="3216" y="2880"/>
              <a:ext cx="1200" cy="1200"/>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574"/>
                                        </p:tgtEl>
                                        <p:attrNameLst>
                                          <p:attrName>style.visibility</p:attrName>
                                        </p:attrNameLst>
                                      </p:cBhvr>
                                      <p:to>
                                        <p:strVal val="visible"/>
                                      </p:to>
                                    </p:set>
                                    <p:anim calcmode="lin" valueType="num">
                                      <p:cBhvr additive="base">
                                        <p:cTn id="7" dur="500" fill="hold"/>
                                        <p:tgtEl>
                                          <p:spTgt spid="23574"/>
                                        </p:tgtEl>
                                        <p:attrNameLst>
                                          <p:attrName>ppt_x</p:attrName>
                                        </p:attrNameLst>
                                      </p:cBhvr>
                                      <p:tavLst>
                                        <p:tav tm="0">
                                          <p:val>
                                            <p:strVal val="0-#ppt_w/2"/>
                                          </p:val>
                                        </p:tav>
                                        <p:tav tm="100000">
                                          <p:val>
                                            <p:strVal val="#ppt_x"/>
                                          </p:val>
                                        </p:tav>
                                      </p:tavLst>
                                    </p:anim>
                                    <p:anim calcmode="lin" valueType="num">
                                      <p:cBhvr additive="base">
                                        <p:cTn id="8" dur="500" fill="hold"/>
                                        <p:tgtEl>
                                          <p:spTgt spid="235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3559"/>
                                        </p:tgtEl>
                                        <p:attrNameLst>
                                          <p:attrName>style.visibility</p:attrName>
                                        </p:attrNameLst>
                                      </p:cBhvr>
                                      <p:to>
                                        <p:strVal val="visible"/>
                                      </p:to>
                                    </p:set>
                                    <p:animEffect transition="in" filter="dissolve">
                                      <p:cBhvr>
                                        <p:cTn id="13" dur="500"/>
                                        <p:tgtEl>
                                          <p:spTgt spid="23559"/>
                                        </p:tgtEl>
                                      </p:cBhvr>
                                    </p:animEffect>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nodeType="clickEffect">
                                  <p:stCondLst>
                                    <p:cond delay="0"/>
                                  </p:stCondLst>
                                  <p:childTnLst>
                                    <p:set>
                                      <p:cBhvr>
                                        <p:cTn id="17" dur="1" fill="hold">
                                          <p:stCondLst>
                                            <p:cond delay="0"/>
                                          </p:stCondLst>
                                        </p:cTn>
                                        <p:tgtEl>
                                          <p:spTgt spid="23566"/>
                                        </p:tgtEl>
                                        <p:attrNameLst>
                                          <p:attrName>style.visibility</p:attrName>
                                        </p:attrNameLst>
                                      </p:cBhvr>
                                      <p:to>
                                        <p:strVal val="visible"/>
                                      </p:to>
                                    </p:set>
                                    <p:anim calcmode="lin" valueType="num">
                                      <p:cBhvr>
                                        <p:cTn id="18" dur="1000" fill="hold"/>
                                        <p:tgtEl>
                                          <p:spTgt spid="23566"/>
                                        </p:tgtEl>
                                        <p:attrNameLst>
                                          <p:attrName>ppt_w</p:attrName>
                                        </p:attrNameLst>
                                      </p:cBhvr>
                                      <p:tavLst>
                                        <p:tav tm="0">
                                          <p:val>
                                            <p:fltVal val="0"/>
                                          </p:val>
                                        </p:tav>
                                        <p:tav tm="100000">
                                          <p:val>
                                            <p:strVal val="#ppt_w"/>
                                          </p:val>
                                        </p:tav>
                                      </p:tavLst>
                                    </p:anim>
                                    <p:anim calcmode="lin" valueType="num">
                                      <p:cBhvr>
                                        <p:cTn id="19" dur="1000" fill="hold"/>
                                        <p:tgtEl>
                                          <p:spTgt spid="23566"/>
                                        </p:tgtEl>
                                        <p:attrNameLst>
                                          <p:attrName>ppt_h</p:attrName>
                                        </p:attrNameLst>
                                      </p:cBhvr>
                                      <p:tavLst>
                                        <p:tav tm="0">
                                          <p:val>
                                            <p:fltVal val="0"/>
                                          </p:val>
                                        </p:tav>
                                        <p:tav tm="100000">
                                          <p:val>
                                            <p:strVal val="#ppt_h"/>
                                          </p:val>
                                        </p:tav>
                                      </p:tavLst>
                                    </p:anim>
                                    <p:anim calcmode="lin" valueType="num">
                                      <p:cBhvr>
                                        <p:cTn id="20" dur="1000" fill="hold"/>
                                        <p:tgtEl>
                                          <p:spTgt spid="23566"/>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2356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2" fill="hold">
                      <p:stCondLst>
                        <p:cond delay="indefinite"/>
                      </p:stCondLst>
                      <p:childTnLst>
                        <p:par>
                          <p:cTn id="23" fill="hold">
                            <p:stCondLst>
                              <p:cond delay="0"/>
                            </p:stCondLst>
                            <p:childTnLst>
                              <p:par>
                                <p:cTn id="24" presetID="15" presetClass="entr" presetSubtype="0" fill="hold" grpId="0" nodeType="clickEffect">
                                  <p:stCondLst>
                                    <p:cond delay="0"/>
                                  </p:stCondLst>
                                  <p:childTnLst>
                                    <p:set>
                                      <p:cBhvr>
                                        <p:cTn id="25" dur="1" fill="hold">
                                          <p:stCondLst>
                                            <p:cond delay="0"/>
                                          </p:stCondLst>
                                        </p:cTn>
                                        <p:tgtEl>
                                          <p:spTgt spid="23567"/>
                                        </p:tgtEl>
                                        <p:attrNameLst>
                                          <p:attrName>style.visibility</p:attrName>
                                        </p:attrNameLst>
                                      </p:cBhvr>
                                      <p:to>
                                        <p:strVal val="visible"/>
                                      </p:to>
                                    </p:set>
                                    <p:anim calcmode="lin" valueType="num">
                                      <p:cBhvr>
                                        <p:cTn id="26" dur="1000" fill="hold"/>
                                        <p:tgtEl>
                                          <p:spTgt spid="23567"/>
                                        </p:tgtEl>
                                        <p:attrNameLst>
                                          <p:attrName>ppt_w</p:attrName>
                                        </p:attrNameLst>
                                      </p:cBhvr>
                                      <p:tavLst>
                                        <p:tav tm="0">
                                          <p:val>
                                            <p:fltVal val="0"/>
                                          </p:val>
                                        </p:tav>
                                        <p:tav tm="100000">
                                          <p:val>
                                            <p:strVal val="#ppt_w"/>
                                          </p:val>
                                        </p:tav>
                                      </p:tavLst>
                                    </p:anim>
                                    <p:anim calcmode="lin" valueType="num">
                                      <p:cBhvr>
                                        <p:cTn id="27" dur="1000" fill="hold"/>
                                        <p:tgtEl>
                                          <p:spTgt spid="23567"/>
                                        </p:tgtEl>
                                        <p:attrNameLst>
                                          <p:attrName>ppt_h</p:attrName>
                                        </p:attrNameLst>
                                      </p:cBhvr>
                                      <p:tavLst>
                                        <p:tav tm="0">
                                          <p:val>
                                            <p:fltVal val="0"/>
                                          </p:val>
                                        </p:tav>
                                        <p:tav tm="100000">
                                          <p:val>
                                            <p:strVal val="#ppt_h"/>
                                          </p:val>
                                        </p:tav>
                                      </p:tavLst>
                                    </p:anim>
                                    <p:anim calcmode="lin" valueType="num">
                                      <p:cBhvr>
                                        <p:cTn id="28" dur="1000" fill="hold"/>
                                        <p:tgtEl>
                                          <p:spTgt spid="23567"/>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2356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p:stCondLst>
                        <p:cond delay="indefinite"/>
                      </p:stCondLst>
                      <p:childTnLst>
                        <p:par>
                          <p:cTn id="31" fill="hold">
                            <p:stCondLst>
                              <p:cond delay="0"/>
                            </p:stCondLst>
                            <p:childTnLst>
                              <p:par>
                                <p:cTn id="32" presetID="15" presetClass="entr" presetSubtype="0" fill="hold" nodeType="clickEffect">
                                  <p:stCondLst>
                                    <p:cond delay="0"/>
                                  </p:stCondLst>
                                  <p:childTnLst>
                                    <p:set>
                                      <p:cBhvr>
                                        <p:cTn id="33" dur="1" fill="hold">
                                          <p:stCondLst>
                                            <p:cond delay="0"/>
                                          </p:stCondLst>
                                        </p:cTn>
                                        <p:tgtEl>
                                          <p:spTgt spid="23572"/>
                                        </p:tgtEl>
                                        <p:attrNameLst>
                                          <p:attrName>style.visibility</p:attrName>
                                        </p:attrNameLst>
                                      </p:cBhvr>
                                      <p:to>
                                        <p:strVal val="visible"/>
                                      </p:to>
                                    </p:set>
                                    <p:anim calcmode="lin" valueType="num">
                                      <p:cBhvr>
                                        <p:cTn id="34" dur="1000" fill="hold"/>
                                        <p:tgtEl>
                                          <p:spTgt spid="23572"/>
                                        </p:tgtEl>
                                        <p:attrNameLst>
                                          <p:attrName>ppt_w</p:attrName>
                                        </p:attrNameLst>
                                      </p:cBhvr>
                                      <p:tavLst>
                                        <p:tav tm="0">
                                          <p:val>
                                            <p:fltVal val="0"/>
                                          </p:val>
                                        </p:tav>
                                        <p:tav tm="100000">
                                          <p:val>
                                            <p:strVal val="#ppt_w"/>
                                          </p:val>
                                        </p:tav>
                                      </p:tavLst>
                                    </p:anim>
                                    <p:anim calcmode="lin" valueType="num">
                                      <p:cBhvr>
                                        <p:cTn id="35" dur="1000" fill="hold"/>
                                        <p:tgtEl>
                                          <p:spTgt spid="23572"/>
                                        </p:tgtEl>
                                        <p:attrNameLst>
                                          <p:attrName>ppt_h</p:attrName>
                                        </p:attrNameLst>
                                      </p:cBhvr>
                                      <p:tavLst>
                                        <p:tav tm="0">
                                          <p:val>
                                            <p:fltVal val="0"/>
                                          </p:val>
                                        </p:tav>
                                        <p:tav tm="100000">
                                          <p:val>
                                            <p:strVal val="#ppt_h"/>
                                          </p:val>
                                        </p:tav>
                                      </p:tavLst>
                                    </p:anim>
                                    <p:anim calcmode="lin" valueType="num">
                                      <p:cBhvr>
                                        <p:cTn id="36" dur="1000" fill="hold"/>
                                        <p:tgtEl>
                                          <p:spTgt spid="23572"/>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2357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9" grpId="0" autoUpdateAnimBg="0"/>
      <p:bldP spid="23567" grpId="0" autoUpdateAnimBg="0"/>
    </p:bldLst>
  </p:timing>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3600" b="0" i="0" u="none" strike="noStrike" cap="none" normalizeH="0" baseline="0" smtClean="0">
            <a:ln>
              <a:noFill/>
            </a:ln>
            <a:solidFill>
              <a:schemeClr val="tx1"/>
            </a:solidFill>
            <a:effectLst/>
            <a:latin typeface="Minya Nouvelle" pitchFamily="2"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3600" b="0" i="0" u="none" strike="noStrike" cap="none" normalizeH="0" baseline="0" smtClean="0">
            <a:ln>
              <a:noFill/>
            </a:ln>
            <a:solidFill>
              <a:schemeClr val="tx1"/>
            </a:solidFill>
            <a:effectLst/>
            <a:latin typeface="Minya Nouvelle" pitchFamily="2"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2718</TotalTime>
  <Words>965</Words>
  <Application>Microsoft Office PowerPoint</Application>
  <PresentationFormat>Presentazione su schermo (4:3)</PresentationFormat>
  <Paragraphs>99</Paragraphs>
  <Slides>19</Slides>
  <Notes>0</Notes>
  <HiddenSlides>0</HiddenSlides>
  <MMClips>0</MMClips>
  <ScaleCrop>false</ScaleCrop>
  <HeadingPairs>
    <vt:vector size="8" baseType="variant">
      <vt:variant>
        <vt:lpstr>Caratteri utilizzati</vt:lpstr>
      </vt:variant>
      <vt:variant>
        <vt:i4>4</vt:i4>
      </vt:variant>
      <vt:variant>
        <vt:lpstr>Tema</vt:lpstr>
      </vt:variant>
      <vt:variant>
        <vt:i4>1</vt:i4>
      </vt:variant>
      <vt:variant>
        <vt:lpstr>Server OLE incorporati</vt:lpstr>
      </vt:variant>
      <vt:variant>
        <vt:i4>1</vt:i4>
      </vt:variant>
      <vt:variant>
        <vt:lpstr>Titoli diapositive</vt:lpstr>
      </vt:variant>
      <vt:variant>
        <vt:i4>19</vt:i4>
      </vt:variant>
    </vt:vector>
  </HeadingPairs>
  <TitlesOfParts>
    <vt:vector size="25" baseType="lpstr">
      <vt:lpstr>Times New Roman</vt:lpstr>
      <vt:lpstr>Minya Nouvelle</vt:lpstr>
      <vt:lpstr>Showcard Gothic</vt:lpstr>
      <vt:lpstr>Symbol</vt:lpstr>
      <vt:lpstr>Struttura predefinita</vt:lpstr>
      <vt:lpstr>Microsoft Equation 3.0</vt:lpstr>
      <vt:lpstr>Fisica 24 ore</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Fisica 24 ore</dc:title>
  <dc:creator>Dottorandi Hard</dc:creator>
  <cp:lastModifiedBy>pietro.molinari</cp:lastModifiedBy>
  <cp:revision>110</cp:revision>
  <dcterms:created xsi:type="dcterms:W3CDTF">2003-01-07T13:31:01Z</dcterms:created>
  <dcterms:modified xsi:type="dcterms:W3CDTF">2012-03-30T14:34:10Z</dcterms:modified>
</cp:coreProperties>
</file>